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9" r:id="rId2"/>
    <p:sldId id="307" r:id="rId3"/>
    <p:sldId id="318" r:id="rId4"/>
    <p:sldId id="261" r:id="rId5"/>
    <p:sldId id="317" r:id="rId6"/>
    <p:sldId id="319" r:id="rId7"/>
    <p:sldId id="313" r:id="rId8"/>
    <p:sldId id="263" r:id="rId9"/>
    <p:sldId id="265" r:id="rId10"/>
    <p:sldId id="267" r:id="rId11"/>
    <p:sldId id="268" r:id="rId12"/>
    <p:sldId id="306" r:id="rId13"/>
    <p:sldId id="272" r:id="rId14"/>
    <p:sldId id="273" r:id="rId15"/>
    <p:sldId id="275" r:id="rId16"/>
    <p:sldId id="277" r:id="rId17"/>
    <p:sldId id="279" r:id="rId18"/>
    <p:sldId id="282" r:id="rId19"/>
    <p:sldId id="310" r:id="rId20"/>
    <p:sldId id="283" r:id="rId21"/>
    <p:sldId id="315" r:id="rId22"/>
    <p:sldId id="314" r:id="rId23"/>
    <p:sldId id="286" r:id="rId24"/>
    <p:sldId id="295" r:id="rId25"/>
    <p:sldId id="299" r:id="rId26"/>
    <p:sldId id="301" r:id="rId27"/>
    <p:sldId id="302" r:id="rId28"/>
    <p:sldId id="304" r:id="rId29"/>
  </p:sldIdLst>
  <p:sldSz cx="9906000" cy="6858000" type="A4"/>
  <p:notesSz cx="9874250" cy="67976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42" autoAdjust="0"/>
    <p:restoredTop sz="94660"/>
  </p:normalViewPr>
  <p:slideViewPr>
    <p:cSldViewPr>
      <p:cViewPr varScale="1">
        <p:scale>
          <a:sx n="118" d="100"/>
          <a:sy n="118" d="100"/>
        </p:scale>
        <p:origin x="102" y="96"/>
      </p:cViewPr>
      <p:guideLst>
        <p:guide orient="horz" pos="2161"/>
        <p:guide pos="31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9" d="100"/>
          <a:sy n="119" d="100"/>
        </p:scale>
        <p:origin x="2016" y="114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d.docs.live.net/8a7af5ea7f3b75ff/Dokumente/IWWB/WBDB-Online-Statistik/Weiterbildungsinteresse%20Jan%2009%20bis%20Jan%202014%20-%20PPt-Vorlag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129647255631503E-2"/>
          <c:y val="1.615798922800718E-2"/>
          <c:w val="0.92306275670862459"/>
          <c:h val="0.8200872244210955"/>
        </c:manualLayout>
      </c:layout>
      <c:lineChart>
        <c:grouping val="standard"/>
        <c:varyColors val="0"/>
        <c:ser>
          <c:idx val="0"/>
          <c:order val="0"/>
          <c:tx>
            <c:strRef>
              <c:f>Versand!$A$4</c:f>
              <c:strCache>
                <c:ptCount val="1"/>
                <c:pt idx="0">
                  <c:v>Überregionale Portale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Versand!$B$3:$BK$3</c:f>
              <c:numCache>
                <c:formatCode>mmm\-yy</c:formatCode>
                <c:ptCount val="62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  <c:pt idx="60">
                  <c:v>41640</c:v>
                </c:pt>
                <c:pt idx="61">
                  <c:v>41671</c:v>
                </c:pt>
              </c:numCache>
            </c:numRef>
          </c:cat>
          <c:val>
            <c:numRef>
              <c:f>Versand!$B$4:$BK$4</c:f>
              <c:numCache>
                <c:formatCode>0.0</c:formatCode>
                <c:ptCount val="62"/>
                <c:pt idx="0">
                  <c:v>144.6542662547717</c:v>
                </c:pt>
                <c:pt idx="1">
                  <c:v>188.23061860864604</c:v>
                </c:pt>
                <c:pt idx="2">
                  <c:v>136.74165942724485</c:v>
                </c:pt>
                <c:pt idx="3">
                  <c:v>108.02222771242194</c:v>
                </c:pt>
                <c:pt idx="4">
                  <c:v>108.73472605111675</c:v>
                </c:pt>
                <c:pt idx="5">
                  <c:v>114.46697518442208</c:v>
                </c:pt>
                <c:pt idx="6">
                  <c:v>130.48153896893797</c:v>
                </c:pt>
                <c:pt idx="7">
                  <c:v>133.21604617965215</c:v>
                </c:pt>
                <c:pt idx="8">
                  <c:v>156.20782257473692</c:v>
                </c:pt>
                <c:pt idx="9">
                  <c:v>159.79484428148444</c:v>
                </c:pt>
                <c:pt idx="10">
                  <c:v>153.14375533745314</c:v>
                </c:pt>
                <c:pt idx="11">
                  <c:v>127.4872451686258</c:v>
                </c:pt>
                <c:pt idx="12">
                  <c:v>133.02251916441119</c:v>
                </c:pt>
                <c:pt idx="13">
                  <c:v>134.46086737826161</c:v>
                </c:pt>
                <c:pt idx="14">
                  <c:v>148.85863094131329</c:v>
                </c:pt>
                <c:pt idx="15">
                  <c:v>136.37577094852332</c:v>
                </c:pt>
                <c:pt idx="16">
                  <c:v>132.43899496150112</c:v>
                </c:pt>
                <c:pt idx="17">
                  <c:v>111.44066807809688</c:v>
                </c:pt>
                <c:pt idx="18">
                  <c:v>105.50115756629448</c:v>
                </c:pt>
                <c:pt idx="19">
                  <c:v>118.45454173583494</c:v>
                </c:pt>
                <c:pt idx="20">
                  <c:v>113.10040036583149</c:v>
                </c:pt>
                <c:pt idx="21">
                  <c:v>105.95287800152555</c:v>
                </c:pt>
                <c:pt idx="22">
                  <c:v>136.79128601838701</c:v>
                </c:pt>
                <c:pt idx="23">
                  <c:v>114.91403634551179</c:v>
                </c:pt>
                <c:pt idx="24">
                  <c:v>194.90208719714082</c:v>
                </c:pt>
                <c:pt idx="25">
                  <c:v>175.12190382653338</c:v>
                </c:pt>
                <c:pt idx="26">
                  <c:v>180.36158505068281</c:v>
                </c:pt>
                <c:pt idx="27">
                  <c:v>148.82246393358</c:v>
                </c:pt>
                <c:pt idx="28">
                  <c:v>180.91339631854251</c:v>
                </c:pt>
                <c:pt idx="29">
                  <c:v>168.56608796443518</c:v>
                </c:pt>
                <c:pt idx="30">
                  <c:v>178.00689049611054</c:v>
                </c:pt>
                <c:pt idx="31">
                  <c:v>208.03277702775634</c:v>
                </c:pt>
                <c:pt idx="32">
                  <c:v>192.18506580240762</c:v>
                </c:pt>
                <c:pt idx="33">
                  <c:v>193.03260433943393</c:v>
                </c:pt>
                <c:pt idx="34">
                  <c:v>203.55704649974609</c:v>
                </c:pt>
                <c:pt idx="35">
                  <c:v>180.17155903710457</c:v>
                </c:pt>
                <c:pt idx="36">
                  <c:v>266.66814917349751</c:v>
                </c:pt>
                <c:pt idx="37">
                  <c:v>214.88565341010369</c:v>
                </c:pt>
                <c:pt idx="38">
                  <c:v>185.83421490530293</c:v>
                </c:pt>
                <c:pt idx="39">
                  <c:v>164.01588537671969</c:v>
                </c:pt>
                <c:pt idx="40">
                  <c:v>165.50106663390835</c:v>
                </c:pt>
                <c:pt idx="41">
                  <c:v>169.6472211805615</c:v>
                </c:pt>
                <c:pt idx="42">
                  <c:v>173.77400019184816</c:v>
                </c:pt>
                <c:pt idx="43">
                  <c:v>201.21857114512443</c:v>
                </c:pt>
                <c:pt idx="44">
                  <c:v>205.07188020856336</c:v>
                </c:pt>
                <c:pt idx="45">
                  <c:v>225.85609891999189</c:v>
                </c:pt>
                <c:pt idx="46">
                  <c:v>205.39410603712469</c:v>
                </c:pt>
                <c:pt idx="47">
                  <c:v>168.06644692241835</c:v>
                </c:pt>
                <c:pt idx="48">
                  <c:v>274.03737820280548</c:v>
                </c:pt>
                <c:pt idx="49">
                  <c:v>220.11874984593157</c:v>
                </c:pt>
                <c:pt idx="50">
                  <c:v>201.84145931967942</c:v>
                </c:pt>
                <c:pt idx="51">
                  <c:v>191.15878275891205</c:v>
                </c:pt>
                <c:pt idx="52">
                  <c:v>192.54760214224655</c:v>
                </c:pt>
                <c:pt idx="53">
                  <c:v>165.10373239110191</c:v>
                </c:pt>
                <c:pt idx="54">
                  <c:v>191.07714814154716</c:v>
                </c:pt>
                <c:pt idx="55">
                  <c:v>203.49747425357643</c:v>
                </c:pt>
                <c:pt idx="56">
                  <c:v>225.015095902594</c:v>
                </c:pt>
                <c:pt idx="57">
                  <c:v>221.79442269424194</c:v>
                </c:pt>
                <c:pt idx="58">
                  <c:v>210.15916785534367</c:v>
                </c:pt>
                <c:pt idx="59">
                  <c:v>194.2001767050962</c:v>
                </c:pt>
                <c:pt idx="60">
                  <c:v>360.49146544782292</c:v>
                </c:pt>
                <c:pt idx="61">
                  <c:v>308.50870376053729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Versand!$A$5</c:f>
              <c:strCache>
                <c:ptCount val="1"/>
                <c:pt idx="0">
                  <c:v>Regionale Portale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Versand!$B$3:$BK$3</c:f>
              <c:numCache>
                <c:formatCode>mmm\-yy</c:formatCode>
                <c:ptCount val="62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  <c:pt idx="60">
                  <c:v>41640</c:v>
                </c:pt>
                <c:pt idx="61">
                  <c:v>41671</c:v>
                </c:pt>
              </c:numCache>
            </c:numRef>
          </c:cat>
          <c:val>
            <c:numRef>
              <c:f>Versand!$B$5:$BK$5</c:f>
              <c:numCache>
                <c:formatCode>0.0</c:formatCode>
                <c:ptCount val="62"/>
                <c:pt idx="0">
                  <c:v>149.63663481627188</c:v>
                </c:pt>
                <c:pt idx="1">
                  <c:v>147.10895012280082</c:v>
                </c:pt>
                <c:pt idx="2">
                  <c:v>143.49468993782412</c:v>
                </c:pt>
                <c:pt idx="3">
                  <c:v>120.79975129300523</c:v>
                </c:pt>
                <c:pt idx="4">
                  <c:v>122.1981310994441</c:v>
                </c:pt>
                <c:pt idx="5">
                  <c:v>128.73510128480146</c:v>
                </c:pt>
                <c:pt idx="6">
                  <c:v>144.61181560584745</c:v>
                </c:pt>
                <c:pt idx="7">
                  <c:v>155.97583238581518</c:v>
                </c:pt>
                <c:pt idx="8">
                  <c:v>163.37860567997384</c:v>
                </c:pt>
                <c:pt idx="9">
                  <c:v>166.72616081422265</c:v>
                </c:pt>
                <c:pt idx="10">
                  <c:v>147.31639194962781</c:v>
                </c:pt>
                <c:pt idx="11">
                  <c:v>104.53629122370035</c:v>
                </c:pt>
                <c:pt idx="12">
                  <c:v>174.43652968031458</c:v>
                </c:pt>
                <c:pt idx="13">
                  <c:v>165.52138851528625</c:v>
                </c:pt>
                <c:pt idx="14">
                  <c:v>183.59906423469513</c:v>
                </c:pt>
                <c:pt idx="15">
                  <c:v>159.20856227518965</c:v>
                </c:pt>
                <c:pt idx="16">
                  <c:v>166.62828952666979</c:v>
                </c:pt>
                <c:pt idx="17">
                  <c:v>163.91791600129389</c:v>
                </c:pt>
                <c:pt idx="18">
                  <c:v>143.7664323730836</c:v>
                </c:pt>
                <c:pt idx="19">
                  <c:v>178.57169589698367</c:v>
                </c:pt>
                <c:pt idx="20">
                  <c:v>189.15096816283705</c:v>
                </c:pt>
                <c:pt idx="21">
                  <c:v>186.65958323439835</c:v>
                </c:pt>
                <c:pt idx="22">
                  <c:v>219.0613208734805</c:v>
                </c:pt>
                <c:pt idx="23">
                  <c:v>203.11979265175194</c:v>
                </c:pt>
                <c:pt idx="24">
                  <c:v>248.15431884508283</c:v>
                </c:pt>
                <c:pt idx="25">
                  <c:v>232.71831558313011</c:v>
                </c:pt>
                <c:pt idx="26">
                  <c:v>244.67875926136625</c:v>
                </c:pt>
                <c:pt idx="27">
                  <c:v>180.08638337563016</c:v>
                </c:pt>
                <c:pt idx="28">
                  <c:v>205.87613181957772</c:v>
                </c:pt>
                <c:pt idx="29">
                  <c:v>190.74546050318509</c:v>
                </c:pt>
                <c:pt idx="30">
                  <c:v>211.35178339702983</c:v>
                </c:pt>
                <c:pt idx="31">
                  <c:v>201.63821836932806</c:v>
                </c:pt>
                <c:pt idx="32">
                  <c:v>224.80772597182514</c:v>
                </c:pt>
                <c:pt idx="33">
                  <c:v>208.32876374410478</c:v>
                </c:pt>
                <c:pt idx="34">
                  <c:v>227.92989330996249</c:v>
                </c:pt>
                <c:pt idx="35">
                  <c:v>202.64456689515683</c:v>
                </c:pt>
                <c:pt idx="36">
                  <c:v>272.50520925832984</c:v>
                </c:pt>
                <c:pt idx="37">
                  <c:v>264.28582149789463</c:v>
                </c:pt>
                <c:pt idx="38">
                  <c:v>245.72845168295149</c:v>
                </c:pt>
                <c:pt idx="39">
                  <c:v>211.41002342086813</c:v>
                </c:pt>
                <c:pt idx="40">
                  <c:v>197.06333868670828</c:v>
                </c:pt>
                <c:pt idx="41">
                  <c:v>210.617053683981</c:v>
                </c:pt>
                <c:pt idx="42">
                  <c:v>196.43519957836114</c:v>
                </c:pt>
                <c:pt idx="43">
                  <c:v>225.38877466481827</c:v>
                </c:pt>
                <c:pt idx="44">
                  <c:v>228.27660800560477</c:v>
                </c:pt>
                <c:pt idx="45">
                  <c:v>272.93278748755426</c:v>
                </c:pt>
                <c:pt idx="46">
                  <c:v>264.6649187722158</c:v>
                </c:pt>
                <c:pt idx="47">
                  <c:v>187.39023012842748</c:v>
                </c:pt>
                <c:pt idx="48">
                  <c:v>349.1117203787494</c:v>
                </c:pt>
                <c:pt idx="49">
                  <c:v>313.82772131356273</c:v>
                </c:pt>
                <c:pt idx="50">
                  <c:v>296.99122703509516</c:v>
                </c:pt>
                <c:pt idx="51">
                  <c:v>298.28895855464691</c:v>
                </c:pt>
                <c:pt idx="52">
                  <c:v>259.33723272810965</c:v>
                </c:pt>
                <c:pt idx="53">
                  <c:v>262.73457931961497</c:v>
                </c:pt>
                <c:pt idx="54">
                  <c:v>232.32860602932635</c:v>
                </c:pt>
                <c:pt idx="55">
                  <c:v>265.51371801338149</c:v>
                </c:pt>
                <c:pt idx="56">
                  <c:v>283.61874488665512</c:v>
                </c:pt>
                <c:pt idx="57">
                  <c:v>270.26027906119202</c:v>
                </c:pt>
                <c:pt idx="58">
                  <c:v>263.50783614152618</c:v>
                </c:pt>
                <c:pt idx="59">
                  <c:v>220.11846272268241</c:v>
                </c:pt>
                <c:pt idx="60">
                  <c:v>315.50641699264497</c:v>
                </c:pt>
                <c:pt idx="61">
                  <c:v>274.21515308286803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Versand!$A$6</c:f>
              <c:strCache>
                <c:ptCount val="1"/>
                <c:pt idx="0">
                  <c:v>Insgesamt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trendline>
            <c:spPr>
              <a:ln w="15875">
                <a:prstDash val="sysDash"/>
              </a:ln>
            </c:spPr>
            <c:trendlineType val="poly"/>
            <c:order val="4"/>
            <c:dispRSqr val="0"/>
            <c:dispEq val="0"/>
          </c:trendline>
          <c:cat>
            <c:numRef>
              <c:f>Versand!$B$3:$BK$3</c:f>
              <c:numCache>
                <c:formatCode>mmm\-yy</c:formatCode>
                <c:ptCount val="62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  <c:pt idx="60">
                  <c:v>41640</c:v>
                </c:pt>
                <c:pt idx="61">
                  <c:v>41671</c:v>
                </c:pt>
              </c:numCache>
            </c:numRef>
          </c:cat>
          <c:val>
            <c:numRef>
              <c:f>Versand!$B$6:$BK$6</c:f>
              <c:numCache>
                <c:formatCode>0.0</c:formatCode>
                <c:ptCount val="62"/>
                <c:pt idx="0">
                  <c:v>147.64368739167179</c:v>
                </c:pt>
                <c:pt idx="1">
                  <c:v>163.55761751713891</c:v>
                </c:pt>
                <c:pt idx="2">
                  <c:v>141.03904247943169</c:v>
                </c:pt>
                <c:pt idx="3">
                  <c:v>116.15337908188404</c:v>
                </c:pt>
                <c:pt idx="4">
                  <c:v>117.30234744550688</c:v>
                </c:pt>
                <c:pt idx="5">
                  <c:v>123.02785084464969</c:v>
                </c:pt>
                <c:pt idx="6">
                  <c:v>139.47353319242583</c:v>
                </c:pt>
                <c:pt idx="7">
                  <c:v>147.69954649266498</c:v>
                </c:pt>
                <c:pt idx="8">
                  <c:v>160.51029243787909</c:v>
                </c:pt>
                <c:pt idx="9">
                  <c:v>163.95363420112736</c:v>
                </c:pt>
                <c:pt idx="10">
                  <c:v>149.25884641223627</c:v>
                </c:pt>
                <c:pt idx="11">
                  <c:v>113.71667280167053</c:v>
                </c:pt>
                <c:pt idx="12">
                  <c:v>157.87092547395324</c:v>
                </c:pt>
                <c:pt idx="13">
                  <c:v>153.0971800604764</c:v>
                </c:pt>
                <c:pt idx="14">
                  <c:v>169.70289091734239</c:v>
                </c:pt>
                <c:pt idx="15">
                  <c:v>150.07544574452311</c:v>
                </c:pt>
                <c:pt idx="16">
                  <c:v>152.95257170060231</c:v>
                </c:pt>
                <c:pt idx="17">
                  <c:v>142.92701683201508</c:v>
                </c:pt>
                <c:pt idx="18">
                  <c:v>131.01134077082057</c:v>
                </c:pt>
                <c:pt idx="19">
                  <c:v>156.02776308655288</c:v>
                </c:pt>
                <c:pt idx="20">
                  <c:v>160.63200523895998</c:v>
                </c:pt>
                <c:pt idx="21">
                  <c:v>156.39456877207107</c:v>
                </c:pt>
                <c:pt idx="22">
                  <c:v>195.55559662916809</c:v>
                </c:pt>
                <c:pt idx="23">
                  <c:v>177.91814799282616</c:v>
                </c:pt>
                <c:pt idx="24">
                  <c:v>234.84126093309735</c:v>
                </c:pt>
                <c:pt idx="25">
                  <c:v>216.87859696179152</c:v>
                </c:pt>
                <c:pt idx="26">
                  <c:v>226.37723992966394</c:v>
                </c:pt>
                <c:pt idx="27">
                  <c:v>173.65923097748157</c:v>
                </c:pt>
                <c:pt idx="28">
                  <c:v>203.25115133067828</c:v>
                </c:pt>
                <c:pt idx="29">
                  <c:v>188.72909773997432</c:v>
                </c:pt>
                <c:pt idx="30">
                  <c:v>205.27522649833497</c:v>
                </c:pt>
                <c:pt idx="31">
                  <c:v>212.58140138050533</c:v>
                </c:pt>
                <c:pt idx="32">
                  <c:v>219.59091736461127</c:v>
                </c:pt>
                <c:pt idx="33">
                  <c:v>210.03824505132542</c:v>
                </c:pt>
                <c:pt idx="34">
                  <c:v>226.45382178749179</c:v>
                </c:pt>
                <c:pt idx="35">
                  <c:v>199.36877049432195</c:v>
                </c:pt>
                <c:pt idx="36">
                  <c:v>276.91410659813374</c:v>
                </c:pt>
                <c:pt idx="37">
                  <c:v>252.75108797678971</c:v>
                </c:pt>
                <c:pt idx="38">
                  <c:v>229.40723573897156</c:v>
                </c:pt>
                <c:pt idx="39">
                  <c:v>199.18010720495806</c:v>
                </c:pt>
                <c:pt idx="40">
                  <c:v>191.1909278669458</c:v>
                </c:pt>
                <c:pt idx="41">
                  <c:v>201.16994538953335</c:v>
                </c:pt>
                <c:pt idx="42">
                  <c:v>194.43745344228412</c:v>
                </c:pt>
                <c:pt idx="43">
                  <c:v>223.89889099376012</c:v>
                </c:pt>
                <c:pt idx="44">
                  <c:v>227.32634969476675</c:v>
                </c:pt>
                <c:pt idx="45">
                  <c:v>263.32601996844483</c:v>
                </c:pt>
                <c:pt idx="46">
                  <c:v>249.38144078619555</c:v>
                </c:pt>
                <c:pt idx="47">
                  <c:v>186.48957919397353</c:v>
                </c:pt>
                <c:pt idx="48">
                  <c:v>330.31353135659651</c:v>
                </c:pt>
                <c:pt idx="49">
                  <c:v>285.4400893197697</c:v>
                </c:pt>
                <c:pt idx="50">
                  <c:v>267.292512460323</c:v>
                </c:pt>
                <c:pt idx="51">
                  <c:v>263.39339663592784</c:v>
                </c:pt>
                <c:pt idx="52">
                  <c:v>240.544254575569</c:v>
                </c:pt>
                <c:pt idx="53">
                  <c:v>230.56561949086634</c:v>
                </c:pt>
                <c:pt idx="54">
                  <c:v>224.01174986343349</c:v>
                </c:pt>
                <c:pt idx="55">
                  <c:v>249.06159408169205</c:v>
                </c:pt>
                <c:pt idx="56">
                  <c:v>269.39287040997408</c:v>
                </c:pt>
                <c:pt idx="57">
                  <c:v>259.93693847980876</c:v>
                </c:pt>
                <c:pt idx="58">
                  <c:v>250.77244146987709</c:v>
                </c:pt>
                <c:pt idx="59">
                  <c:v>217.64985712452318</c:v>
                </c:pt>
                <c:pt idx="60">
                  <c:v>335.61177252389166</c:v>
                </c:pt>
                <c:pt idx="61">
                  <c:v>290.11054164666638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422392"/>
        <c:axId val="300430968"/>
      </c:lineChart>
      <c:dateAx>
        <c:axId val="300422392"/>
        <c:scaling>
          <c:orientation val="minMax"/>
        </c:scaling>
        <c:delete val="0"/>
        <c:axPos val="b"/>
        <c:numFmt formatCode="mmm\ 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300430968"/>
        <c:crosses val="autoZero"/>
        <c:auto val="1"/>
        <c:lblOffset val="100"/>
        <c:baseTimeUnit val="months"/>
      </c:dateAx>
      <c:valAx>
        <c:axId val="300430968"/>
        <c:scaling>
          <c:orientation val="minMax"/>
          <c:min val="6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300422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042670217405361"/>
          <c:y val="0.79679444885152539"/>
          <c:w val="0.6386670137812217"/>
          <c:h val="4.0040952327767498E-2"/>
        </c:manualLayout>
      </c:layout>
      <c:overlay val="0"/>
      <c:txPr>
        <a:bodyPr/>
        <a:lstStyle/>
        <a:p>
          <a:pPr>
            <a:defRPr sz="96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Mobile Geräte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Juli 2013</c:v>
                </c:pt>
                <c:pt idx="1">
                  <c:v>Januar 2014</c:v>
                </c:pt>
              </c:strCache>
            </c:strRef>
          </c:cat>
          <c:val>
            <c:numRef>
              <c:f>Tabelle1!$B$2:$B$3</c:f>
              <c:numCache>
                <c:formatCode>0.0%</c:formatCode>
                <c:ptCount val="2"/>
                <c:pt idx="0">
                  <c:v>0.12</c:v>
                </c:pt>
                <c:pt idx="1">
                  <c:v>0.156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Desktop-systeme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Juli 2013</c:v>
                </c:pt>
                <c:pt idx="1">
                  <c:v>Januar 2014</c:v>
                </c:pt>
              </c:strCache>
            </c:strRef>
          </c:cat>
          <c:val>
            <c:numRef>
              <c:f>Tabelle1!$C$2:$C$3</c:f>
              <c:numCache>
                <c:formatCode>0.0%</c:formatCode>
                <c:ptCount val="2"/>
                <c:pt idx="0">
                  <c:v>0.88</c:v>
                </c:pt>
                <c:pt idx="1">
                  <c:v>0.84399999999999997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71"/>
        <c:overlap val="100"/>
        <c:axId val="337608360"/>
        <c:axId val="337608752"/>
      </c:barChart>
      <c:catAx>
        <c:axId val="33760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7608752"/>
        <c:crosses val="autoZero"/>
        <c:auto val="1"/>
        <c:lblAlgn val="ctr"/>
        <c:lblOffset val="100"/>
        <c:noMultiLvlLbl val="0"/>
      </c:catAx>
      <c:valAx>
        <c:axId val="33760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7608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532462455135769"/>
                  <c:y val="-7.06168230823120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558A16F-2BB1-4271-B329-55DCEFA21641}" type="CATEGORYNAME">
                      <a:rPr lang="en-US"/>
                      <a:pPr>
                        <a:defRPr sz="1300" b="1">
                          <a:solidFill>
                            <a:schemeClr val="tx1"/>
                          </a:solidFill>
                        </a:defRPr>
                      </a:pPr>
                      <a:t>[RUBRIKENNAME]</a:t>
                    </a:fld>
                    <a:r>
                      <a:rPr lang="en-US" baseline="0" dirty="0" smtClean="0"/>
                      <a:t>;</a:t>
                    </a:r>
                  </a:p>
                  <a:p>
                    <a:pPr>
                      <a:defRPr sz="1300" b="1"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 smtClean="0"/>
                      <a:t> </a:t>
                    </a:r>
                    <a:fld id="{DD252D83-6367-4678-8AA0-ED5AB8A83A87}" type="VALUE">
                      <a:rPr lang="en-US" baseline="0"/>
                      <a:pPr>
                        <a:defRPr sz="1300" b="1">
                          <a:solidFill>
                            <a:schemeClr val="tx1"/>
                          </a:solidFill>
                        </a:defRPr>
                      </a:pPr>
                      <a:t>[WERT]</a:t>
                    </a:fld>
                    <a:endParaRPr lang="en-US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48975728483538"/>
                      <c:h val="0.2387890578578605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6332640589312536"/>
                  <c:y val="0.127339482477929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DD8CD13-5F2A-43BB-A71B-5352ED4A9762}" type="CATEGORYNAME">
                      <a:rPr lang="en-US" smtClean="0"/>
                      <a:pPr>
                        <a:defRPr sz="1300" b="1">
                          <a:solidFill>
                            <a:srgbClr val="FFFF00"/>
                          </a:solidFill>
                        </a:defRPr>
                      </a:pPr>
                      <a:t>[RUBRIKENNAME]</a:t>
                    </a:fld>
                    <a:r>
                      <a:rPr lang="en-US" baseline="0" dirty="0" smtClean="0"/>
                      <a:t>;</a:t>
                    </a:r>
                  </a:p>
                  <a:p>
                    <a:pPr>
                      <a:defRPr sz="1300" b="1">
                        <a:solidFill>
                          <a:srgbClr val="FFFF00"/>
                        </a:solidFill>
                      </a:defRPr>
                    </a:pPr>
                    <a:fld id="{D0E21DBF-53F2-4D76-B475-0AF0A991B0C0}" type="VALUE">
                      <a:rPr lang="en-US" baseline="0" smtClean="0"/>
                      <a:pPr>
                        <a:defRPr sz="1300" b="1">
                          <a:solidFill>
                            <a:srgbClr val="FFFF00"/>
                          </a:solidFill>
                        </a:defRPr>
                      </a:pPr>
                      <a:t>[WERT]</a:t>
                    </a:fld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98693682703643"/>
                      <c:h val="0.3548853953799142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4.0709979335259674E-2"/>
                  <c:y val="-1.58313187530073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318883692492201"/>
                      <c:h val="0.1527722259665206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iOS</c:v>
                </c:pt>
                <c:pt idx="1">
                  <c:v>Android</c:v>
                </c:pt>
                <c:pt idx="2">
                  <c:v>sonstige</c:v>
                </c:pt>
              </c:strCache>
            </c:strRef>
          </c:cat>
          <c:val>
            <c:numRef>
              <c:f>Tabelle1!$B$2:$B$4</c:f>
              <c:numCache>
                <c:formatCode>0.0%</c:formatCode>
                <c:ptCount val="3"/>
                <c:pt idx="0">
                  <c:v>0.59899999999999998</c:v>
                </c:pt>
                <c:pt idx="1">
                  <c:v>0.375</c:v>
                </c:pt>
                <c:pt idx="2">
                  <c:v>1.6E-2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62598403178281"/>
          <c:y val="5.0531558153495477E-2"/>
          <c:w val="0.60281288948275003"/>
          <c:h val="0.84308424669776783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3641534814238183"/>
                  <c:y val="-3.30762385048946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142ABB-74D6-401F-BE21-3B0B9C31B785}" type="CATEGORYNAME">
                      <a:rPr lang="en-US">
                        <a:solidFill>
                          <a:srgbClr val="FFFF00"/>
                        </a:solidFill>
                      </a:rPr>
                      <a:pPr>
                        <a:defRPr sz="1300" b="1">
                          <a:solidFill>
                            <a:srgbClr val="FFFF00"/>
                          </a:solidFill>
                        </a:defRPr>
                      </a:pPr>
                      <a:t>[RUBRIKENNAME]</a:t>
                    </a:fld>
                    <a:r>
                      <a:rPr lang="en-US" baseline="0" dirty="0" smtClean="0">
                        <a:solidFill>
                          <a:srgbClr val="FFFF00"/>
                        </a:solidFill>
                      </a:rPr>
                      <a:t>;</a:t>
                    </a:r>
                  </a:p>
                  <a:p>
                    <a:pPr>
                      <a:defRPr sz="1300" b="1">
                        <a:solidFill>
                          <a:srgbClr val="FFFF00"/>
                        </a:solidFill>
                      </a:defRPr>
                    </a:pPr>
                    <a:r>
                      <a:rPr lang="en-US" baseline="0" dirty="0" smtClean="0">
                        <a:solidFill>
                          <a:srgbClr val="FFFF00"/>
                        </a:solidFill>
                      </a:rPr>
                      <a:t> </a:t>
                    </a:r>
                    <a:fld id="{D9CCA49F-47E6-4893-92F3-59715CD99A3A}" type="VALUE">
                      <a:rPr lang="en-US" baseline="0" dirty="0">
                        <a:solidFill>
                          <a:srgbClr val="FFFF00"/>
                        </a:solidFill>
                      </a:rPr>
                      <a:pPr>
                        <a:defRPr sz="1300" b="1">
                          <a:solidFill>
                            <a:srgbClr val="FFFF00"/>
                          </a:solidFill>
                        </a:defRPr>
                      </a:pPr>
                      <a:t>[WERT]</a:t>
                    </a:fld>
                    <a:endParaRPr lang="en-US" baseline="0" dirty="0" smtClean="0">
                      <a:solidFill>
                        <a:srgbClr val="FFFF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F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44541923156453"/>
                      <c:h val="0.223254996319368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1880783805510436E-2"/>
                  <c:y val="2.57781382829420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iOS</c:v>
                </c:pt>
                <c:pt idx="1">
                  <c:v>Android</c:v>
                </c:pt>
                <c:pt idx="2">
                  <c:v>sonstige</c:v>
                </c:pt>
              </c:strCache>
            </c:strRef>
          </c:cat>
          <c:val>
            <c:numRef>
              <c:f>Tabelle1!$B$2:$B$4</c:f>
              <c:numCache>
                <c:formatCode>0.0%</c:formatCode>
                <c:ptCount val="3"/>
                <c:pt idx="0">
                  <c:v>0.53100000000000003</c:v>
                </c:pt>
                <c:pt idx="1">
                  <c:v>0.44</c:v>
                </c:pt>
                <c:pt idx="2">
                  <c:v>1.9E-2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0.21984</cdr:x>
      <cdr:y>0.01437</cdr:y>
    </cdr:from>
    <cdr:to>
      <cdr:x>0.8999</cdr:x>
      <cdr:y>0.20464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907648" y="76221"/>
          <a:ext cx="5901091" cy="10382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de-D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8461375" cy="195262"/>
          </a:xfrm>
          <a:prstGeom prst="rect">
            <a:avLst/>
          </a:prstGeom>
        </p:spPr>
        <p:txBody>
          <a:bodyPr vert="horz" lIns="95290" tIns="47646" rIns="95290" bIns="476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dirty="0"/>
              <a:t>IWWB-Gremium </a:t>
            </a:r>
            <a:r>
              <a:rPr lang="de-DE" dirty="0" smtClean="0"/>
              <a:t>19.3.2014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/>
          </p:nvPr>
        </p:nvSpPr>
        <p:spPr>
          <a:xfrm>
            <a:off x="0" y="146050"/>
            <a:ext cx="8772525" cy="193675"/>
          </a:xfrm>
          <a:prstGeom prst="rect">
            <a:avLst/>
          </a:prstGeom>
        </p:spPr>
        <p:txBody>
          <a:bodyPr vert="horz" lIns="95290" tIns="47646" rIns="95290" bIns="476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Wolfgang Plum, </a:t>
            </a:r>
            <a:r>
              <a:rPr lang="de-DE" smtClean="0"/>
              <a:t>wp@iwwb.de</a:t>
            </a: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3"/>
          </p:nvPr>
        </p:nvSpPr>
        <p:spPr>
          <a:xfrm>
            <a:off x="5594350" y="6384132"/>
            <a:ext cx="4279900" cy="26749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3BF0E0-5DF2-43D1-A76C-6FEABB1C970A}" type="slidenum">
              <a:rPr lang="de-DE" sz="1000"/>
              <a:pPr>
                <a:defRPr/>
              </a:pPr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78859319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9725"/>
          </a:xfrm>
          <a:prstGeom prst="rect">
            <a:avLst/>
          </a:prstGeom>
        </p:spPr>
        <p:txBody>
          <a:bodyPr vert="horz" lIns="95290" tIns="47646" rIns="95290" bIns="476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21.2.2011, IHK-Köln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5290" tIns="47646" rIns="95290" bIns="476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95625" y="509588"/>
            <a:ext cx="36830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90" tIns="47646" rIns="95290" bIns="47646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5290" tIns="47646" rIns="95290" bIns="47646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9900" cy="339725"/>
          </a:xfrm>
          <a:prstGeom prst="rect">
            <a:avLst/>
          </a:prstGeom>
        </p:spPr>
        <p:txBody>
          <a:bodyPr vert="horz" lIns="95290" tIns="47646" rIns="95290" bIns="476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Wolfgang Plum, wp@iwwb.de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wrap="square" lIns="95290" tIns="47646" rIns="95290" bIns="476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BD2B504-E257-42C2-A00B-CA11780FAE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8706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388" algn="l" defTabSz="91415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466" algn="l" defTabSz="91415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542" algn="l" defTabSz="91415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6619" algn="l" defTabSz="91415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FAEB3-BA81-4F9D-B7EB-02B8748F8C37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5062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956908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C27242-1933-4123-BEC2-604F02612ACA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5427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3451126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04FD0C-6A43-4EA5-83EE-46EF55A81C19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8499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391120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3703D0-D7D8-4DD1-8CC1-1A2876A51613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57350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1334688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4865688" cy="339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 dirty="0"/>
              <a:t>Ergebnisse der </a:t>
            </a:r>
            <a:r>
              <a:rPr lang="de-DE" sz="1200" dirty="0" smtClean="0"/>
              <a:t>elften </a:t>
            </a:r>
            <a:r>
              <a:rPr lang="de-DE" sz="1200" dirty="0"/>
              <a:t>Online-Umfrage des </a:t>
            </a:r>
            <a:r>
              <a:rPr lang="de-DE" sz="1200" dirty="0" err="1" smtClean="0"/>
              <a:t>InfoWeb</a:t>
            </a:r>
            <a:r>
              <a:rPr lang="de-DE" sz="1200" dirty="0" smtClean="0"/>
              <a:t> </a:t>
            </a:r>
            <a:r>
              <a:rPr lang="de-DE" sz="1200" dirty="0"/>
              <a:t>Weiterbildung </a:t>
            </a:r>
            <a:r>
              <a:rPr lang="de-DE" sz="1200" dirty="0" smtClean="0"/>
              <a:t>2013</a:t>
            </a:r>
            <a:endParaRPr lang="de-DE" sz="1200" dirty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D7831A-1427-40A3-9BF4-64F066285BF1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58374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4225161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F5A0B-ECF0-4255-AC88-B965F2B28412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60422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309187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A35CF2-CD65-4847-88CA-CEC77258E7FC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62470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3408014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76BF05-467C-4EAA-AF13-7952BA608232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6451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709927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DE1D21-02EC-4A33-AE57-49E182088AB3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67590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3413934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C27242-1933-4123-BEC2-604F02612ACA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5427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208102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9F6B35-EC4E-404D-8445-C75D6206E830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68614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169951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2F00CF-8E12-4069-B99F-69A1D4E613BC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6086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0787017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F4FD81-840B-4E67-A508-D0574C7A394D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65542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848727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718FF9-4A6F-4923-9EDD-AC89B58DE58B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66566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34092834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88688C-7F5A-4F13-B600-CD3226F13A95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71686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4485000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532D4A-B5C7-42D1-8019-3CF772587F88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7987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3404816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737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0F6B0D-D1A0-44C6-A810-92D1D08CC00D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82950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1196574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778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E401C3-13B2-4065-9056-71158B6E2C09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26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8499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5697823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9A345C-506B-4E31-BBB7-C66104D99F05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27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83974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6291496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C6FE04-06F1-47E2-B782-367AA95D3597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28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86022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449802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5391C2-0864-4468-BB7E-9CC07595E535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7110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1085122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93387-0512-4388-9F34-BF5CC191F391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915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062445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sz="1200"/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E6C3A3-A228-4CA9-B006-804E96EA44B7}" type="slidenum">
              <a:rPr lang="de-DE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de-DE" sz="1200">
              <a:latin typeface="Times New Roman" panose="02020603050405020304" pitchFamily="18" charset="0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8499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132116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sz="1200"/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E6C3A3-A228-4CA9-B006-804E96EA44B7}" type="slidenum">
              <a:rPr lang="de-DE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de-DE" sz="1200">
              <a:latin typeface="Times New Roman" panose="02020603050405020304" pitchFamily="18" charset="0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8499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1791875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93387-0512-4388-9F34-BF5CC191F391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915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3401781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15663A-7642-47E9-8178-26A2E1C1628B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51206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2188447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Ergebnisse der achten Online-Umfrage des InfoWeb Weiterbildung 2010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826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826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0DAC30-6F86-44F8-B642-74E5F4136470}" type="slidenum">
              <a:rPr lang="de-DE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de-DE" sz="1200" smtClean="0"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53254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569" indent="-274834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33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9072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807" indent="-219867" defTabSz="884051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54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827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8012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747" indent="-219867" defTabSz="88405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sz="1200"/>
              <a:t>Wolfgang Plum, Büro für Beratung und Projektentwicklung - BBPro, wp@iwwb.de</a:t>
            </a:r>
          </a:p>
        </p:txBody>
      </p:sp>
    </p:spTree>
    <p:extLst>
      <p:ext uri="{BB962C8B-B14F-4D97-AF65-F5344CB8AC3E}">
        <p14:creationId xmlns:p14="http://schemas.microsoft.com/office/powerpoint/2010/main" val="1280415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78" indent="0" algn="ctr">
              <a:buNone/>
              <a:defRPr/>
            </a:lvl2pPr>
            <a:lvl3pPr marL="914156" indent="0" algn="ctr">
              <a:buNone/>
              <a:defRPr/>
            </a:lvl3pPr>
            <a:lvl4pPr marL="1371233" indent="0" algn="ctr">
              <a:buNone/>
              <a:defRPr/>
            </a:lvl4pPr>
            <a:lvl5pPr marL="1828310" indent="0" algn="ctr">
              <a:buNone/>
              <a:defRPr/>
            </a:lvl5pPr>
            <a:lvl6pPr marL="2285388" indent="0" algn="ctr">
              <a:buNone/>
              <a:defRPr/>
            </a:lvl6pPr>
            <a:lvl7pPr marL="2742466" indent="0" algn="ctr">
              <a:buNone/>
              <a:defRPr/>
            </a:lvl7pPr>
            <a:lvl8pPr marL="3199542" indent="0" algn="ctr">
              <a:buNone/>
              <a:defRPr/>
            </a:lvl8pPr>
            <a:lvl9pPr marL="3656619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624404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249072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39109" y="304800"/>
            <a:ext cx="2123942" cy="52847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62120" y="304800"/>
            <a:ext cx="6211888" cy="52847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589930"/>
      </p:ext>
    </p:extLst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 userDrawn="1"/>
        </p:nvSpPr>
        <p:spPr bwMode="auto">
          <a:xfrm>
            <a:off x="0" y="6577013"/>
            <a:ext cx="7016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800" dirty="0" smtClean="0"/>
              <a:t>19.3.2014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62120" y="304800"/>
            <a:ext cx="8500930" cy="528478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2052718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>
            <a:spLocks noChangeArrowheads="1"/>
          </p:cNvSpPr>
          <p:nvPr userDrawn="1"/>
        </p:nvSpPr>
        <p:spPr bwMode="auto">
          <a:xfrm>
            <a:off x="0" y="6577013"/>
            <a:ext cx="7016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800" dirty="0" smtClean="0"/>
              <a:t>19.3.2014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7718007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78" indent="0">
              <a:buNone/>
              <a:defRPr sz="1800"/>
            </a:lvl2pPr>
            <a:lvl3pPr marL="914156" indent="0">
              <a:buNone/>
              <a:defRPr sz="1600"/>
            </a:lvl3pPr>
            <a:lvl4pPr marL="1371233" indent="0">
              <a:buNone/>
              <a:defRPr sz="1400"/>
            </a:lvl4pPr>
            <a:lvl5pPr marL="1828310" indent="0">
              <a:buNone/>
              <a:defRPr sz="1400"/>
            </a:lvl5pPr>
            <a:lvl6pPr marL="2285388" indent="0">
              <a:buNone/>
              <a:defRPr sz="1400"/>
            </a:lvl6pPr>
            <a:lvl7pPr marL="2742466" indent="0">
              <a:buNone/>
              <a:defRPr sz="1400"/>
            </a:lvl7pPr>
            <a:lvl8pPr marL="3199542" indent="0">
              <a:buNone/>
              <a:defRPr sz="1400"/>
            </a:lvl8pPr>
            <a:lvl9pPr marL="365661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39305089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2120" y="1557340"/>
            <a:ext cx="41275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4720" y="1557340"/>
            <a:ext cx="41275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980330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8" indent="0">
              <a:buNone/>
              <a:defRPr sz="2000" b="1"/>
            </a:lvl2pPr>
            <a:lvl3pPr marL="914156" indent="0">
              <a:buNone/>
              <a:defRPr sz="1800" b="1"/>
            </a:lvl3pPr>
            <a:lvl4pPr marL="1371233" indent="0">
              <a:buNone/>
              <a:defRPr sz="1600" b="1"/>
            </a:lvl4pPr>
            <a:lvl5pPr marL="1828310" indent="0">
              <a:buNone/>
              <a:defRPr sz="1600" b="1"/>
            </a:lvl5pPr>
            <a:lvl6pPr marL="2285388" indent="0">
              <a:buNone/>
              <a:defRPr sz="1600" b="1"/>
            </a:lvl6pPr>
            <a:lvl7pPr marL="2742466" indent="0">
              <a:buNone/>
              <a:defRPr sz="1600" b="1"/>
            </a:lvl7pPr>
            <a:lvl8pPr marL="3199542" indent="0">
              <a:buNone/>
              <a:defRPr sz="1600" b="1"/>
            </a:lvl8pPr>
            <a:lvl9pPr marL="365661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8" indent="0">
              <a:buNone/>
              <a:defRPr sz="2000" b="1"/>
            </a:lvl2pPr>
            <a:lvl3pPr marL="914156" indent="0">
              <a:buNone/>
              <a:defRPr sz="1800" b="1"/>
            </a:lvl3pPr>
            <a:lvl4pPr marL="1371233" indent="0">
              <a:buNone/>
              <a:defRPr sz="1600" b="1"/>
            </a:lvl4pPr>
            <a:lvl5pPr marL="1828310" indent="0">
              <a:buNone/>
              <a:defRPr sz="1600" b="1"/>
            </a:lvl5pPr>
            <a:lvl6pPr marL="2285388" indent="0">
              <a:buNone/>
              <a:defRPr sz="1600" b="1"/>
            </a:lvl6pPr>
            <a:lvl7pPr marL="2742466" indent="0">
              <a:buNone/>
              <a:defRPr sz="1600" b="1"/>
            </a:lvl7pPr>
            <a:lvl8pPr marL="3199542" indent="0">
              <a:buNone/>
              <a:defRPr sz="1600" b="1"/>
            </a:lvl8pPr>
            <a:lvl9pPr marL="365661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831521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065011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 userDrawn="1"/>
        </p:nvSpPr>
        <p:spPr bwMode="auto">
          <a:xfrm>
            <a:off x="0" y="6577013"/>
            <a:ext cx="7016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800" dirty="0" smtClean="0"/>
              <a:t>19.3.2014</a:t>
            </a:r>
          </a:p>
        </p:txBody>
      </p:sp>
    </p:spTree>
    <p:extLst>
      <p:ext uri="{BB962C8B-B14F-4D97-AF65-F5344CB8AC3E}">
        <p14:creationId xmlns:p14="http://schemas.microsoft.com/office/powerpoint/2010/main" val="1393143727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78" indent="0">
              <a:buNone/>
              <a:defRPr sz="1100"/>
            </a:lvl2pPr>
            <a:lvl3pPr marL="914156" indent="0">
              <a:buNone/>
              <a:defRPr sz="1000"/>
            </a:lvl3pPr>
            <a:lvl4pPr marL="1371233" indent="0">
              <a:buNone/>
              <a:defRPr sz="900"/>
            </a:lvl4pPr>
            <a:lvl5pPr marL="1828310" indent="0">
              <a:buNone/>
              <a:defRPr sz="900"/>
            </a:lvl5pPr>
            <a:lvl6pPr marL="2285388" indent="0">
              <a:buNone/>
              <a:defRPr sz="900"/>
            </a:lvl6pPr>
            <a:lvl7pPr marL="2742466" indent="0">
              <a:buNone/>
              <a:defRPr sz="900"/>
            </a:lvl7pPr>
            <a:lvl8pPr marL="3199542" indent="0">
              <a:buNone/>
              <a:defRPr sz="900"/>
            </a:lvl8pPr>
            <a:lvl9pPr marL="365661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07172403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7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7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78" indent="0">
              <a:buNone/>
              <a:defRPr sz="2800"/>
            </a:lvl2pPr>
            <a:lvl3pPr marL="914156" indent="0">
              <a:buNone/>
              <a:defRPr sz="2400"/>
            </a:lvl3pPr>
            <a:lvl4pPr marL="1371233" indent="0">
              <a:buNone/>
              <a:defRPr sz="2000"/>
            </a:lvl4pPr>
            <a:lvl5pPr marL="1828310" indent="0">
              <a:buNone/>
              <a:defRPr sz="2000"/>
            </a:lvl5pPr>
            <a:lvl6pPr marL="2285388" indent="0">
              <a:buNone/>
              <a:defRPr sz="2000"/>
            </a:lvl6pPr>
            <a:lvl7pPr marL="2742466" indent="0">
              <a:buNone/>
              <a:defRPr sz="2000"/>
            </a:lvl7pPr>
            <a:lvl8pPr marL="3199542" indent="0">
              <a:buNone/>
              <a:defRPr sz="2000"/>
            </a:lvl8pPr>
            <a:lvl9pPr marL="3656619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7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78" indent="0">
              <a:buNone/>
              <a:defRPr sz="1100"/>
            </a:lvl2pPr>
            <a:lvl3pPr marL="914156" indent="0">
              <a:buNone/>
              <a:defRPr sz="1000"/>
            </a:lvl3pPr>
            <a:lvl4pPr marL="1371233" indent="0">
              <a:buNone/>
              <a:defRPr sz="900"/>
            </a:lvl4pPr>
            <a:lvl5pPr marL="1828310" indent="0">
              <a:buNone/>
              <a:defRPr sz="900"/>
            </a:lvl5pPr>
            <a:lvl6pPr marL="2285388" indent="0">
              <a:buNone/>
              <a:defRPr sz="900"/>
            </a:lvl6pPr>
            <a:lvl7pPr marL="2742466" indent="0">
              <a:buNone/>
              <a:defRPr sz="900"/>
            </a:lvl7pPr>
            <a:lvl8pPr marL="3199542" indent="0">
              <a:buNone/>
              <a:defRPr sz="900"/>
            </a:lvl8pPr>
            <a:lvl9pPr marL="365661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7913505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F92B2"/>
            </a:gs>
            <a:gs pos="100000">
              <a:srgbClr val="F4F4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304800"/>
            <a:ext cx="8420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5" tIns="45707" rIns="91415" bIns="457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557338"/>
            <a:ext cx="84201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5" tIns="45707" rIns="91415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Text Box 16"/>
          <p:cNvSpPr txBox="1">
            <a:spLocks noChangeArrowheads="1"/>
          </p:cNvSpPr>
          <p:nvPr/>
        </p:nvSpPr>
        <p:spPr bwMode="auto">
          <a:xfrm>
            <a:off x="0" y="6381750"/>
            <a:ext cx="623888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7" rIns="91415" bIns="457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F5084601-9B08-410D-AEF1-0DEFEECD91DE}" type="slidenum">
              <a:rPr lang="de-DE" sz="800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sz="800" smtClean="0"/>
          </a:p>
        </p:txBody>
      </p:sp>
      <p:pic>
        <p:nvPicPr>
          <p:cNvPr id="1029" name="Picture 30" descr="bbpro-logo-transparent_66x59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6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4" descr="logo_dbs_7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97613"/>
            <a:ext cx="155892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Grafik 11" descr="IWWB_Logo_RGB_308x_260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5991225"/>
            <a:ext cx="111283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25" r:id="rId2"/>
    <p:sldLayoutId id="2147483917" r:id="rId3"/>
    <p:sldLayoutId id="2147483918" r:id="rId4"/>
    <p:sldLayoutId id="2147483919" r:id="rId5"/>
    <p:sldLayoutId id="2147483920" r:id="rId6"/>
    <p:sldLayoutId id="2147483926" r:id="rId7"/>
    <p:sldLayoutId id="2147483921" r:id="rId8"/>
    <p:sldLayoutId id="2147483922" r:id="rId9"/>
    <p:sldLayoutId id="2147483923" r:id="rId10"/>
    <p:sldLayoutId id="2147483924" r:id="rId11"/>
    <p:sldLayoutId id="2147483927" r:id="rId12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7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5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3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31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927" indent="-2285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003" indent="-2285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81" indent="-2285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58" indent="-2285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8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6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3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10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88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66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42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19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wwb.de/weiterbildung.html?seite=35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3384550" y="10668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sz="2400" dirty="0">
              <a:latin typeface="Times New Roman" panose="02020603050405020304" pitchFamily="18" charset="0"/>
            </a:endParaRPr>
          </a:p>
        </p:txBody>
      </p:sp>
      <p:sp>
        <p:nvSpPr>
          <p:cNvPr id="7171" name="Text Box 20"/>
          <p:cNvSpPr txBox="1">
            <a:spLocks noChangeArrowheads="1"/>
          </p:cNvSpPr>
          <p:nvPr/>
        </p:nvSpPr>
        <p:spPr bwMode="auto">
          <a:xfrm>
            <a:off x="508000" y="1557338"/>
            <a:ext cx="90471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b="1" dirty="0"/>
              <a:t>Nutzung von Weiterbildungsdatenbanken </a:t>
            </a:r>
            <a:r>
              <a:rPr lang="de-DE" b="1" dirty="0" smtClean="0"/>
              <a:t>2014</a:t>
            </a:r>
            <a:r>
              <a:rPr lang="de-DE" b="1" dirty="0"/>
              <a:t/>
            </a:r>
            <a:br>
              <a:rPr lang="de-DE" b="1" dirty="0"/>
            </a:br>
            <a:endParaRPr lang="de-DE" sz="2400" dirty="0"/>
          </a:p>
        </p:txBody>
      </p:sp>
      <p:grpSp>
        <p:nvGrpSpPr>
          <p:cNvPr id="7172" name="Group 24"/>
          <p:cNvGrpSpPr>
            <a:grpSpLocks/>
          </p:cNvGrpSpPr>
          <p:nvPr/>
        </p:nvGrpSpPr>
        <p:grpSpPr bwMode="auto">
          <a:xfrm>
            <a:off x="584200" y="4652963"/>
            <a:ext cx="8813800" cy="1125537"/>
            <a:chOff x="295" y="2886"/>
            <a:chExt cx="5125" cy="709"/>
          </a:xfrm>
        </p:grpSpPr>
        <p:sp>
          <p:nvSpPr>
            <p:cNvPr id="7175" name="Text Box 17"/>
            <p:cNvSpPr txBox="1">
              <a:spLocks noChangeArrowheads="1"/>
            </p:cNvSpPr>
            <p:nvPr/>
          </p:nvSpPr>
          <p:spPr bwMode="auto">
            <a:xfrm>
              <a:off x="295" y="2886"/>
              <a:ext cx="51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sz="2400" b="1" dirty="0">
                  <a:solidFill>
                    <a:srgbClr val="505374"/>
                  </a:solidFill>
                </a:rPr>
                <a:t>Wolfgang Plum</a:t>
              </a:r>
            </a:p>
          </p:txBody>
        </p:sp>
        <p:sp>
          <p:nvSpPr>
            <p:cNvPr id="7176" name="Text Box 22"/>
            <p:cNvSpPr txBox="1">
              <a:spLocks noChangeArrowheads="1"/>
            </p:cNvSpPr>
            <p:nvPr/>
          </p:nvSpPr>
          <p:spPr bwMode="auto">
            <a:xfrm>
              <a:off x="295" y="3249"/>
              <a:ext cx="3357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sz="1200" b="1" dirty="0" err="1">
                  <a:solidFill>
                    <a:srgbClr val="505374"/>
                  </a:solidFill>
                </a:rPr>
                <a:t>BBPro</a:t>
              </a:r>
              <a:r>
                <a:rPr lang="de-DE" sz="1200" b="1" dirty="0">
                  <a:solidFill>
                    <a:srgbClr val="505374"/>
                  </a:solidFill>
                </a:rPr>
                <a:t> - Büro für Beratung und Projektentwicklung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sz="1200" b="1" dirty="0">
                  <a:solidFill>
                    <a:srgbClr val="505374"/>
                  </a:solidFill>
                </a:rPr>
                <a:t>Leverkusenstr. 13, 22761 Hamburg, wp@iwwb.de</a:t>
              </a:r>
            </a:p>
          </p:txBody>
        </p:sp>
      </p:grpSp>
      <p:pic>
        <p:nvPicPr>
          <p:cNvPr id="7173" name="Picture 23" descr="bbpro-logo-transparent_66x5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6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27"/>
          <p:cNvSpPr txBox="1">
            <a:spLocks noChangeArrowheads="1"/>
          </p:cNvSpPr>
          <p:nvPr/>
        </p:nvSpPr>
        <p:spPr bwMode="auto">
          <a:xfrm>
            <a:off x="508000" y="2781300"/>
            <a:ext cx="91249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b="1" dirty="0"/>
              <a:t>Ergebnisse der </a:t>
            </a:r>
            <a:r>
              <a:rPr lang="de-DE" sz="2400" b="1" dirty="0" smtClean="0"/>
              <a:t>zwölften Online-Nutzer-Befragung </a:t>
            </a:r>
            <a:r>
              <a:rPr lang="de-DE" sz="2400" b="1" dirty="0"/>
              <a:t>des </a:t>
            </a:r>
            <a:r>
              <a:rPr lang="de-DE" sz="2400" b="1" dirty="0" err="1"/>
              <a:t>InfoWeb</a:t>
            </a:r>
            <a:r>
              <a:rPr lang="de-DE" sz="2400" b="1" dirty="0"/>
              <a:t> Weiterbildung </a:t>
            </a:r>
            <a:endParaRPr lang="de-DE" sz="24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88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75608030"/>
              </p:ext>
            </p:extLst>
          </p:nvPr>
        </p:nvGraphicFramePr>
        <p:xfrm>
          <a:off x="0" y="908050"/>
          <a:ext cx="9829800" cy="525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Diagramm" r:id="rId4" imgW="8982190" imgH="5276880" progId="MSGraph.Chart.8">
                  <p:embed followColorScheme="full"/>
                </p:oleObj>
              </mc:Choice>
              <mc:Fallback>
                <p:oleObj name="Diagramm" r:id="rId4" imgW="8982190" imgH="527688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8050"/>
                        <a:ext cx="9829800" cy="525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052513" y="115888"/>
            <a:ext cx="8659812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de-DE" sz="2400" b="1" dirty="0"/>
              <a:t>Beruflicher Status </a:t>
            </a:r>
            <a:r>
              <a:rPr lang="de-DE" sz="2400" dirty="0"/>
              <a:t>der Nutzerinnen und Nutzer von </a:t>
            </a:r>
            <a:br>
              <a:rPr lang="de-DE" sz="2400" dirty="0"/>
            </a:br>
            <a:r>
              <a:rPr lang="de-DE" sz="2400" dirty="0"/>
              <a:t>Weiterbildungsdatenbanken </a:t>
            </a:r>
            <a:r>
              <a:rPr lang="de-DE" sz="2400" dirty="0" smtClean="0"/>
              <a:t>2012 </a:t>
            </a:r>
            <a:r>
              <a:rPr lang="de-DE" sz="2400" dirty="0"/>
              <a:t>- </a:t>
            </a:r>
            <a:r>
              <a:rPr lang="de-DE" sz="2400" dirty="0" smtClean="0"/>
              <a:t>2014 (</a:t>
            </a:r>
            <a:r>
              <a:rPr lang="de-DE" sz="2000" dirty="0" smtClean="0"/>
              <a:t>in %, N=1.151 bzw. 1.694)</a:t>
            </a:r>
            <a:endParaRPr lang="de-DE" sz="2000" b="1" dirty="0" smtClean="0"/>
          </a:p>
        </p:txBody>
      </p:sp>
      <p:sp>
        <p:nvSpPr>
          <p:cNvPr id="144395" name="AutoShape 11"/>
          <p:cNvSpPr>
            <a:spLocks noChangeArrowheads="1"/>
          </p:cNvSpPr>
          <p:nvPr/>
        </p:nvSpPr>
        <p:spPr bwMode="auto">
          <a:xfrm>
            <a:off x="9555163" y="115888"/>
            <a:ext cx="157162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23557" name="Rectangle 16"/>
          <p:cNvSpPr>
            <a:spLocks noChangeArrowheads="1"/>
          </p:cNvSpPr>
          <p:nvPr/>
        </p:nvSpPr>
        <p:spPr bwMode="auto">
          <a:xfrm>
            <a:off x="3009900" y="6167438"/>
            <a:ext cx="49847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2012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bis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523979" y="2580079"/>
            <a:ext cx="206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dirty="0" smtClean="0">
                <a:latin typeface="+mj-lt"/>
                <a:cs typeface="Arial" charset="0"/>
              </a:rPr>
              <a:t>70% </a:t>
            </a:r>
            <a:r>
              <a:rPr lang="de-DE" dirty="0">
                <a:latin typeface="+mj-lt"/>
                <a:cs typeface="Arial" charset="0"/>
              </a:rPr>
              <a:t>Arbeitnehmer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8697416" y="1833187"/>
            <a:ext cx="14414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dirty="0" smtClean="0">
                <a:latin typeface="+mj-lt"/>
                <a:cs typeface="Arial" charset="0"/>
              </a:rPr>
              <a:t>13% </a:t>
            </a:r>
            <a:r>
              <a:rPr lang="de-DE" dirty="0">
                <a:latin typeface="+mj-lt"/>
                <a:cs typeface="Arial" charset="0"/>
              </a:rPr>
              <a:t>Selbst</a:t>
            </a:r>
            <a:r>
              <a:rPr lang="de-DE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8697416" y="1370823"/>
            <a:ext cx="1132384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dirty="0" smtClean="0">
                <a:latin typeface="+mj-lt"/>
                <a:cs typeface="Arial" charset="0"/>
              </a:rPr>
              <a:t>8% </a:t>
            </a:r>
            <a:r>
              <a:rPr lang="de-DE" dirty="0">
                <a:latin typeface="+mj-lt"/>
                <a:cs typeface="Arial" charset="0"/>
              </a:rPr>
              <a:t>AL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30680" y="3022197"/>
            <a:ext cx="257395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dirty="0" smtClean="0">
                <a:latin typeface="+mj-lt"/>
                <a:cs typeface="Arial" charset="0"/>
              </a:rPr>
              <a:t>84% </a:t>
            </a:r>
            <a:r>
              <a:rPr lang="de-DE" dirty="0">
                <a:latin typeface="+mj-lt"/>
                <a:cs typeface="Arial" charset="0"/>
              </a:rPr>
              <a:t>sind erwerbstätig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526919" y="3479409"/>
            <a:ext cx="257395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dirty="0" smtClean="0">
                <a:latin typeface="+mj-lt"/>
                <a:cs typeface="Arial" charset="0"/>
              </a:rPr>
              <a:t>Weniger Arbeitslose</a:t>
            </a:r>
            <a:endParaRPr lang="de-DE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30300" y="115888"/>
            <a:ext cx="8582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Weiterbildungsteilnahme</a:t>
            </a:r>
            <a:r>
              <a:rPr lang="de-DE" sz="2000" dirty="0"/>
              <a:t> (in den letzten 12 Monaten) unter den Befragten nach Datenbanktypen </a:t>
            </a:r>
            <a:r>
              <a:rPr lang="de-DE" sz="1600" dirty="0"/>
              <a:t>(in %, </a:t>
            </a:r>
            <a:r>
              <a:rPr lang="de-DE" sz="1600" dirty="0" smtClean="0"/>
              <a:t>N=1.221)</a:t>
            </a:r>
            <a:endParaRPr lang="de-DE" sz="1600" b="1" dirty="0"/>
          </a:p>
        </p:txBody>
      </p:sp>
      <p:graphicFrame>
        <p:nvGraphicFramePr>
          <p:cNvPr id="2560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211081946"/>
              </p:ext>
            </p:extLst>
          </p:nvPr>
        </p:nvGraphicFramePr>
        <p:xfrm>
          <a:off x="0" y="909638"/>
          <a:ext cx="9618663" cy="518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Diagramm" r:id="rId4" imgW="8924922" imgH="5210190" progId="MSGraph.Chart.8">
                  <p:embed followColorScheme="full"/>
                </p:oleObj>
              </mc:Choice>
              <mc:Fallback>
                <p:oleObj name="Diagramm" r:id="rId4" imgW="8924922" imgH="52101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9638"/>
                        <a:ext cx="9618663" cy="518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2" name="AutoShape 4"/>
          <p:cNvSpPr>
            <a:spLocks noChangeArrowheads="1"/>
          </p:cNvSpPr>
          <p:nvPr/>
        </p:nvSpPr>
        <p:spPr bwMode="auto">
          <a:xfrm>
            <a:off x="9632950" y="149225"/>
            <a:ext cx="157163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846388" y="836613"/>
            <a:ext cx="4446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sz="1800"/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848544" y="1078842"/>
            <a:ext cx="62580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b="1" dirty="0"/>
              <a:t>Datenbanknutzer sind deutlich weiterbildungsaffiner.</a:t>
            </a:r>
            <a:br>
              <a:rPr lang="de-DE" sz="1800" b="1" dirty="0"/>
            </a:br>
            <a:endParaRPr lang="de-DE" sz="1800" b="1" dirty="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925763" y="6013943"/>
            <a:ext cx="4835525" cy="55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2014,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Weiterbildungsverhalten in Deutschland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AES,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Resultate des Adult Education Survey 2012, S.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29f</a:t>
            </a:r>
            <a:endParaRPr lang="de-DE" sz="1000" dirty="0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754188" y="3573463"/>
            <a:ext cx="936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dirty="0"/>
              <a:t>BRD </a:t>
            </a:r>
            <a:r>
              <a:rPr lang="de-DE" sz="2400" dirty="0" smtClean="0"/>
              <a:t>2012</a:t>
            </a:r>
            <a:endParaRPr lang="de-DE" sz="2400" dirty="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094163" y="3500438"/>
            <a:ext cx="10144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dirty="0">
                <a:solidFill>
                  <a:schemeClr val="bg1"/>
                </a:solidFill>
              </a:rPr>
              <a:t>Alle </a:t>
            </a:r>
            <a:r>
              <a:rPr lang="de-DE" sz="2400" dirty="0" err="1">
                <a:solidFill>
                  <a:schemeClr val="bg1"/>
                </a:solidFill>
              </a:rPr>
              <a:t>WBDBen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435725" y="3500438"/>
            <a:ext cx="936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/>
              <a:t>Überregionale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7527925" y="2852738"/>
            <a:ext cx="1092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/>
              <a:t>Regionale</a:t>
            </a:r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65250" y="115888"/>
            <a:ext cx="8347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Ausgaben für Weiterbildung in den letzten 12 Monaten 2006 – </a:t>
            </a:r>
            <a:r>
              <a:rPr lang="de-DE" sz="2000" b="1" dirty="0" smtClean="0"/>
              <a:t>2014 </a:t>
            </a:r>
            <a:r>
              <a:rPr lang="de-DE" sz="1600" dirty="0" smtClean="0"/>
              <a:t>(2006</a:t>
            </a:r>
            <a:r>
              <a:rPr lang="de-DE" sz="1600" dirty="0"/>
              <a:t>: Geplante Ausgaben, 2008 geschätzt, da abweichende Datenbasis, N=variabel)</a:t>
            </a:r>
            <a:endParaRPr lang="de-DE" sz="2000" b="1" dirty="0"/>
          </a:p>
        </p:txBody>
      </p:sp>
      <p:graphicFrame>
        <p:nvGraphicFramePr>
          <p:cNvPr id="18432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97500981"/>
              </p:ext>
            </p:extLst>
          </p:nvPr>
        </p:nvGraphicFramePr>
        <p:xfrm>
          <a:off x="849313" y="1125538"/>
          <a:ext cx="8572500" cy="462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Diagramm" r:id="rId4" imgW="6943767" imgH="3743280" progId="MSGraph.Chart.8">
                  <p:embed followColorScheme="full"/>
                </p:oleObj>
              </mc:Choice>
              <mc:Fallback>
                <p:oleObj name="Diagramm" r:id="rId4" imgW="6943767" imgH="374328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1125538"/>
                        <a:ext cx="8572500" cy="462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9555163" y="115888"/>
            <a:ext cx="157162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2613025" y="6415088"/>
            <a:ext cx="51831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2006 -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745088" y="1738333"/>
            <a:ext cx="33839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b="1" dirty="0"/>
              <a:t>Nach starkem Rückgang 2010 </a:t>
            </a:r>
            <a:r>
              <a:rPr lang="de-DE" sz="1800" b="1" dirty="0" smtClean="0"/>
              <a:t>und anschließendem leichten Anstieg jetzt erneuter Rückgang</a:t>
            </a:r>
            <a:endParaRPr lang="de-DE" sz="1800" b="1" dirty="0"/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23" grpId="0" animBg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130300" y="115888"/>
            <a:ext cx="8582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/>
              <a:t>Inanspruchnahme öffentlicher Finanzierung durch Weiterbildungsteilnehmende</a:t>
            </a:r>
            <a:r>
              <a:rPr lang="de-DE" sz="2000"/>
              <a:t>  </a:t>
            </a:r>
            <a:r>
              <a:rPr lang="de-DE" sz="1600"/>
              <a:t>(N=variabel)</a:t>
            </a:r>
            <a:endParaRPr lang="de-DE" sz="1600" b="1"/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04514321"/>
              </p:ext>
            </p:extLst>
          </p:nvPr>
        </p:nvGraphicFramePr>
        <p:xfrm>
          <a:off x="741363" y="982663"/>
          <a:ext cx="8461375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1" name="Diagramm" r:id="rId4" imgW="7848713" imgH="5210190" progId="MSGraph.Chart.8">
                  <p:embed followColorScheme="full"/>
                </p:oleObj>
              </mc:Choice>
              <mc:Fallback>
                <p:oleObj name="Diagramm" r:id="rId4" imgW="7848713" imgH="52101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982663"/>
                        <a:ext cx="8461375" cy="51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2" name="AutoShape 4"/>
          <p:cNvSpPr>
            <a:spLocks noChangeArrowheads="1"/>
          </p:cNvSpPr>
          <p:nvPr/>
        </p:nvSpPr>
        <p:spPr bwMode="auto">
          <a:xfrm>
            <a:off x="9518650" y="285750"/>
            <a:ext cx="157163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846388" y="836613"/>
            <a:ext cx="4446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sz="1800"/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2576513" y="900113"/>
            <a:ext cx="6048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b="1" dirty="0" smtClean="0"/>
              <a:t>Auch 2014 deutlicher </a:t>
            </a:r>
            <a:r>
              <a:rPr lang="de-DE" sz="1800" b="1" dirty="0"/>
              <a:t>Rückgang der Förderung durch Landes- und Bundesprogramme, </a:t>
            </a:r>
            <a:r>
              <a:rPr lang="de-DE" sz="1800" b="1" dirty="0" smtClean="0"/>
              <a:t>relativ konstanter Anteil der BA-Förderung („Ausreißer“ in 2013)</a:t>
            </a:r>
            <a:endParaRPr lang="de-DE" sz="1800" b="1" dirty="0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925763" y="5936998"/>
            <a:ext cx="4835525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2011 -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2014,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für Bildungsschecks </a:t>
            </a:r>
            <a:r>
              <a:rPr lang="de-DE" sz="1000" dirty="0" err="1">
                <a:solidFill>
                  <a:srgbClr val="333333"/>
                </a:solidFill>
                <a:latin typeface="Verdana" panose="020B0604030504040204" pitchFamily="34" charset="0"/>
              </a:rPr>
              <a:t>o.ä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 der Länder nur Befragte aus BB, HH, Hessen, MVP, NRW, RLP, Sachsen, SLH (2013) und Thüringen (seit 2012)</a:t>
            </a:r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2513" y="1700213"/>
            <a:ext cx="8029575" cy="4443412"/>
          </a:xfrm>
        </p:spPr>
        <p:txBody>
          <a:bodyPr/>
          <a:lstStyle/>
          <a:p>
            <a:pPr marL="450850" indent="-450850" eaLnBrk="1" hangingPunct="1">
              <a:lnSpc>
                <a:spcPct val="120000"/>
              </a:lnSpc>
            </a:pPr>
            <a:r>
              <a:rPr lang="de-DE" sz="2000" b="1" dirty="0" smtClean="0"/>
              <a:t>Männern (Ø = 983,-, Frauen Ø = 879,- ; weniger als 2013)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de-DE" sz="2000" b="1" dirty="0" smtClean="0"/>
              <a:t>Altersgruppe 40-49 (Ø = 1.041,- ; Vorjahr 1.413,- (bei den 30-39jährigen, also deutlich weniger)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de-DE" sz="2000" b="1" dirty="0" smtClean="0"/>
              <a:t>Selbständigen mit Mitarbeitern (Ø = 2.186, Vorjahr 1.707,-, deutliche Steigerung, im Vorjahr waren Selbständige ohne Mitarbeitern Spitzenreiter)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de-DE" sz="2000" b="1" dirty="0" smtClean="0"/>
              <a:t>Nutzern überregionaler Datenbanken (1.249,-, im Vorjahr 1.501,- bei privaten Datenbanken)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de-DE" sz="2000" b="1" dirty="0" smtClean="0"/>
              <a:t>In Bayern (1.526,-),  Schleswig-Holstein (1.145,-), NRW (953,-) und Thüringen (906,.-)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1052513" y="304800"/>
            <a:ext cx="8312150" cy="1323975"/>
          </a:xfrm>
        </p:spPr>
        <p:txBody>
          <a:bodyPr/>
          <a:lstStyle/>
          <a:p>
            <a:pPr algn="l" eaLnBrk="1" hangingPunct="1"/>
            <a:r>
              <a:rPr lang="de-DE" sz="3200" b="1" dirty="0" smtClean="0"/>
              <a:t>Die höchsten Ausgaben für eine Weiterbildung innerhalb der letzten 12 Monaten (€) bei:</a:t>
            </a:r>
          </a:p>
        </p:txBody>
      </p:sp>
      <p:sp>
        <p:nvSpPr>
          <p:cNvPr id="250884" name="AutoShape 4"/>
          <p:cNvSpPr>
            <a:spLocks noChangeArrowheads="1"/>
          </p:cNvSpPr>
          <p:nvPr/>
        </p:nvSpPr>
        <p:spPr bwMode="auto">
          <a:xfrm>
            <a:off x="9555163" y="115888"/>
            <a:ext cx="157162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15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29586013"/>
              </p:ext>
            </p:extLst>
          </p:nvPr>
        </p:nvGraphicFramePr>
        <p:xfrm>
          <a:off x="-663575" y="908050"/>
          <a:ext cx="1048385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9" name="Diagramm" r:id="rId4" imgW="8677210" imgH="5200740" progId="MSGraph.Chart.8">
                  <p:embed followColorScheme="full"/>
                </p:oleObj>
              </mc:Choice>
              <mc:Fallback>
                <p:oleObj name="Diagramm" r:id="rId4" imgW="8677210" imgH="520074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63575" y="908050"/>
                        <a:ext cx="1048385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55" name="AutoShape 3"/>
          <p:cNvSpPr>
            <a:spLocks noChangeArrowheads="1"/>
          </p:cNvSpPr>
          <p:nvPr/>
        </p:nvSpPr>
        <p:spPr bwMode="auto">
          <a:xfrm>
            <a:off x="9634538" y="188913"/>
            <a:ext cx="155575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130300" y="249238"/>
            <a:ext cx="8269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b="1" dirty="0"/>
              <a:t>Wodurch von der Datenbank erfahren?</a:t>
            </a:r>
            <a:r>
              <a:rPr lang="de-DE" sz="2400" dirty="0"/>
              <a:t> </a:t>
            </a:r>
            <a:br>
              <a:rPr lang="de-DE" sz="2400" dirty="0"/>
            </a:br>
            <a:r>
              <a:rPr lang="de-DE" sz="2400" dirty="0"/>
              <a:t>Nach Datenbanktypen </a:t>
            </a:r>
            <a:r>
              <a:rPr lang="de-DE" sz="1800" dirty="0"/>
              <a:t>(in %, </a:t>
            </a:r>
            <a:r>
              <a:rPr lang="de-DE" sz="1800" dirty="0" smtClean="0"/>
              <a:t>N=1.435)</a:t>
            </a:r>
            <a:endParaRPr lang="de-DE" sz="1800" b="1" dirty="0"/>
          </a:p>
        </p:txBody>
      </p:sp>
      <p:sp>
        <p:nvSpPr>
          <p:cNvPr id="39941" name="Rectangle 11"/>
          <p:cNvSpPr>
            <a:spLocks noChangeArrowheads="1"/>
          </p:cNvSpPr>
          <p:nvPr/>
        </p:nvSpPr>
        <p:spPr bwMode="auto">
          <a:xfrm>
            <a:off x="2925763" y="6167438"/>
            <a:ext cx="48355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177263" name="Text Box 111"/>
          <p:cNvSpPr txBox="1">
            <a:spLocks noChangeArrowheads="1"/>
          </p:cNvSpPr>
          <p:nvPr/>
        </p:nvSpPr>
        <p:spPr bwMode="auto">
          <a:xfrm>
            <a:off x="7137400" y="3357563"/>
            <a:ext cx="256698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sz="1400" b="1" dirty="0"/>
              <a:t>Google und berufliches Umfeld wichtigste Quelle für regionale </a:t>
            </a:r>
            <a:r>
              <a:rPr lang="de-DE" sz="1400" b="1" dirty="0" err="1"/>
              <a:t>WBDBen</a:t>
            </a:r>
            <a:r>
              <a:rPr lang="de-DE" sz="1400" b="1" dirty="0" smtClean="0"/>
              <a:t>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sz="1400" b="1" dirty="0" smtClean="0"/>
              <a:t> </a:t>
            </a:r>
            <a:r>
              <a:rPr lang="de-DE" sz="1400" b="1" dirty="0"/>
              <a:t>Verweise anderer Sites wichtiger für überregionale </a:t>
            </a:r>
            <a:r>
              <a:rPr lang="de-DE" sz="1400" b="1" dirty="0" err="1"/>
              <a:t>WBDBen</a:t>
            </a:r>
            <a:r>
              <a:rPr lang="de-DE" sz="1400" b="1" dirty="0"/>
              <a:t>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sz="1400" b="1" dirty="0"/>
              <a:t>Soziale Netze spielen keine Rolle.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8409384" y="2060849"/>
            <a:ext cx="576064" cy="21602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 flipV="1">
            <a:off x="7257256" y="2564904"/>
            <a:ext cx="504033" cy="792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 flipV="1">
            <a:off x="8337376" y="1484784"/>
            <a:ext cx="827264" cy="1817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5343525" y="5085184"/>
            <a:ext cx="1913731" cy="33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7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7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250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46819633"/>
              </p:ext>
            </p:extLst>
          </p:nvPr>
        </p:nvGraphicFramePr>
        <p:xfrm>
          <a:off x="200025" y="965200"/>
          <a:ext cx="9542463" cy="537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1" name="Diagramm" r:id="rId4" imgW="8515401" imgH="5200740" progId="MSGraph.Chart.8">
                  <p:embed followColorScheme="full"/>
                </p:oleObj>
              </mc:Choice>
              <mc:Fallback>
                <p:oleObj name="Diagramm" r:id="rId4" imgW="8515401" imgH="520074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965200"/>
                        <a:ext cx="9542463" cy="537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51" name="AutoShape 3"/>
          <p:cNvSpPr>
            <a:spLocks noChangeArrowheads="1"/>
          </p:cNvSpPr>
          <p:nvPr/>
        </p:nvSpPr>
        <p:spPr bwMode="auto">
          <a:xfrm>
            <a:off x="9626600" y="69850"/>
            <a:ext cx="157163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052513" y="134938"/>
            <a:ext cx="82692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b="1" dirty="0"/>
              <a:t>Gründe zur Nutzung</a:t>
            </a:r>
            <a:r>
              <a:rPr lang="de-DE" sz="2400" dirty="0"/>
              <a:t> von Weiterbildungsdatenbanken nach Datenbanktypen </a:t>
            </a:r>
            <a:r>
              <a:rPr lang="de-DE" sz="1800" dirty="0"/>
              <a:t>(in %, </a:t>
            </a:r>
            <a:r>
              <a:rPr lang="de-DE" sz="1800" dirty="0" smtClean="0"/>
              <a:t>N=1.654)</a:t>
            </a:r>
            <a:endParaRPr lang="de-DE" sz="1800" b="1" dirty="0"/>
          </a:p>
        </p:txBody>
      </p:sp>
      <p:sp>
        <p:nvSpPr>
          <p:cNvPr id="44037" name="Rectangle 10"/>
          <p:cNvSpPr>
            <a:spLocks noChangeArrowheads="1"/>
          </p:cNvSpPr>
          <p:nvPr/>
        </p:nvSpPr>
        <p:spPr bwMode="auto">
          <a:xfrm>
            <a:off x="2925763" y="6167438"/>
            <a:ext cx="48355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6624638" y="1491479"/>
            <a:ext cx="3281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dirty="0"/>
              <a:t>Berufliche Gründe dominieren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6399749" y="1862238"/>
            <a:ext cx="3393806" cy="369887"/>
            <a:chOff x="6399749" y="1862238"/>
            <a:chExt cx="3393806" cy="369887"/>
          </a:xfrm>
        </p:grpSpPr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6512193" y="1862238"/>
              <a:ext cx="32813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sz="1800" dirty="0" smtClean="0"/>
                <a:t>Viele Bildungsanbieter</a:t>
              </a:r>
              <a:endParaRPr lang="de-DE" sz="1800" dirty="0"/>
            </a:p>
          </p:txBody>
        </p:sp>
        <p:cxnSp>
          <p:nvCxnSpPr>
            <p:cNvPr id="3" name="Gerade Verbindung mit Pfeil 2"/>
            <p:cNvCxnSpPr>
              <a:stCxn id="7" idx="1"/>
            </p:cNvCxnSpPr>
            <p:nvPr/>
          </p:nvCxnSpPr>
          <p:spPr>
            <a:xfrm flipH="1" flipV="1">
              <a:off x="6399749" y="1916832"/>
              <a:ext cx="112444" cy="130350"/>
            </a:xfrm>
            <a:prstGeom prst="straightConnector1">
              <a:avLst/>
            </a:prstGeom>
            <a:ln w="222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8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178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40500108"/>
              </p:ext>
            </p:extLst>
          </p:nvPr>
        </p:nvGraphicFramePr>
        <p:xfrm>
          <a:off x="0" y="839788"/>
          <a:ext cx="9893300" cy="558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2" name="Diagramm" r:id="rId4" imgW="8924922" imgH="5629230" progId="MSGraph.Chart.8">
                  <p:embed followColorScheme="full"/>
                </p:oleObj>
              </mc:Choice>
              <mc:Fallback>
                <p:oleObj name="Diagramm" r:id="rId4" imgW="8924922" imgH="562923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9788"/>
                        <a:ext cx="9893300" cy="558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209675" y="115888"/>
            <a:ext cx="8267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Wonach</a:t>
            </a:r>
            <a:r>
              <a:rPr lang="de-DE" sz="2000" dirty="0"/>
              <a:t> wird in Weiterbildungsdatenbanken gesucht?</a:t>
            </a:r>
            <a:r>
              <a:rPr lang="de-DE" sz="2000" b="1" dirty="0"/>
              <a:t> </a:t>
            </a:r>
            <a:r>
              <a:rPr lang="de-DE" sz="2000" dirty="0"/>
              <a:t> </a:t>
            </a:r>
            <a:br>
              <a:rPr lang="de-DE" sz="2000" dirty="0"/>
            </a:br>
            <a:r>
              <a:rPr lang="de-DE" sz="2000" b="1" dirty="0"/>
              <a:t>Rechercheinhalte</a:t>
            </a:r>
            <a:r>
              <a:rPr lang="de-DE" sz="2000" dirty="0"/>
              <a:t> nach Datenbanktypen (in %, </a:t>
            </a:r>
            <a:r>
              <a:rPr lang="de-DE" sz="2000" dirty="0" smtClean="0"/>
              <a:t>N=1.620)</a:t>
            </a:r>
            <a:endParaRPr lang="de-DE" sz="2000" b="1" dirty="0"/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>
            <a:off x="9632950" y="44450"/>
            <a:ext cx="157163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46085" name="Rectangle 11"/>
          <p:cNvSpPr>
            <a:spLocks noChangeArrowheads="1"/>
          </p:cNvSpPr>
          <p:nvPr/>
        </p:nvSpPr>
        <p:spPr bwMode="auto">
          <a:xfrm>
            <a:off x="2649538" y="6524625"/>
            <a:ext cx="48371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2013</a:t>
            </a:r>
            <a:endParaRPr lang="en-US" sz="100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46086" name="Line 172"/>
          <p:cNvSpPr>
            <a:spLocks noChangeShapeType="1"/>
          </p:cNvSpPr>
          <p:nvPr/>
        </p:nvSpPr>
        <p:spPr bwMode="auto">
          <a:xfrm flipH="1" flipV="1">
            <a:off x="5673725" y="1989138"/>
            <a:ext cx="981075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87" name="Line 173"/>
          <p:cNvSpPr>
            <a:spLocks noChangeShapeType="1"/>
          </p:cNvSpPr>
          <p:nvPr/>
        </p:nvSpPr>
        <p:spPr bwMode="auto">
          <a:xfrm flipH="1">
            <a:off x="5240338" y="2571750"/>
            <a:ext cx="1414462" cy="569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88" name="Line 175"/>
          <p:cNvSpPr>
            <a:spLocks noChangeShapeType="1"/>
          </p:cNvSpPr>
          <p:nvPr/>
        </p:nvSpPr>
        <p:spPr bwMode="auto">
          <a:xfrm flipH="1">
            <a:off x="4737100" y="2928938"/>
            <a:ext cx="1917700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6708775" y="1857375"/>
            <a:ext cx="3197225" cy="228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de-DE" sz="1400" b="1" dirty="0"/>
              <a:t>Nahezu identische Ergebnisse wie in den letzten </a:t>
            </a:r>
            <a:r>
              <a:rPr lang="de-DE" sz="1400" b="1" dirty="0" smtClean="0"/>
              <a:t>Jahren</a:t>
            </a:r>
            <a:r>
              <a:rPr lang="de-DE" sz="1400" b="1" dirty="0"/>
              <a:t>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de-DE" sz="1400" b="1" dirty="0"/>
              <a:t>Häufiger bei Regionalen</a:t>
            </a:r>
            <a:r>
              <a:rPr lang="de-DE" sz="1400" b="1" dirty="0" smtClean="0"/>
              <a:t>: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1400" b="1" dirty="0" smtClean="0"/>
              <a:t>Berufliche Umschulung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1400" b="1" dirty="0" smtClean="0"/>
              <a:t>Berufliche </a:t>
            </a:r>
            <a:r>
              <a:rPr lang="de-DE" sz="1400" b="1" dirty="0"/>
              <a:t>Ausbildung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1400" b="1" dirty="0"/>
              <a:t>Bildungsgutscheine etc.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1400" b="1" dirty="0"/>
              <a:t>Bildungsurlaub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1400" b="1" dirty="0"/>
              <a:t>Politische Bildung</a:t>
            </a:r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087" grpId="0" animBg="1"/>
      <p:bldP spid="46088" grpId="0" animBg="1"/>
      <p:bldP spid="460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AutoShape 4"/>
          <p:cNvSpPr>
            <a:spLocks noChangeArrowheads="1"/>
          </p:cNvSpPr>
          <p:nvPr/>
        </p:nvSpPr>
        <p:spPr bwMode="auto">
          <a:xfrm>
            <a:off x="9632950" y="61913"/>
            <a:ext cx="157163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52227" name="Rectangle 9"/>
          <p:cNvSpPr>
            <a:spLocks noChangeArrowheads="1"/>
          </p:cNvSpPr>
          <p:nvPr/>
        </p:nvSpPr>
        <p:spPr bwMode="auto">
          <a:xfrm>
            <a:off x="2011363" y="6286500"/>
            <a:ext cx="47355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536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267060094"/>
              </p:ext>
            </p:extLst>
          </p:nvPr>
        </p:nvGraphicFramePr>
        <p:xfrm>
          <a:off x="0" y="1052513"/>
          <a:ext cx="9712325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1" name="Diagramm" r:id="rId4" imgW="8210421" imgH="4981500" progId="MSGraph.Chart.8">
                  <p:embed followColorScheme="full"/>
                </p:oleObj>
              </mc:Choice>
              <mc:Fallback>
                <p:oleObj name="Diagramm" r:id="rId4" imgW="8210421" imgH="49815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52513"/>
                        <a:ext cx="9712325" cy="511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85875" y="133350"/>
            <a:ext cx="8269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b="1" dirty="0">
                <a:latin typeface="+mj-lt"/>
                <a:cs typeface="Arial" charset="0"/>
              </a:rPr>
              <a:t>Antwort auf die Frage „Ich suche gar kein(en) Kurs bzw. Weiterbildungsangebot“ </a:t>
            </a:r>
            <a:r>
              <a:rPr lang="de-DE" dirty="0">
                <a:latin typeface="+mj-lt"/>
                <a:cs typeface="Arial" charset="0"/>
              </a:rPr>
              <a:t>(in %, </a:t>
            </a:r>
            <a:r>
              <a:rPr lang="de-DE" dirty="0" smtClean="0">
                <a:latin typeface="+mj-lt"/>
                <a:cs typeface="Arial" charset="0"/>
              </a:rPr>
              <a:t>N=1.543)</a:t>
            </a:r>
            <a:endParaRPr lang="de-DE" b="1" dirty="0">
              <a:latin typeface="+mj-lt"/>
              <a:cs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448944" y="931863"/>
            <a:ext cx="54570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b="1" dirty="0">
                <a:latin typeface="+mn-lt"/>
                <a:cs typeface="Arial" charset="0"/>
              </a:rPr>
              <a:t>Auch diesmal: Ein </a:t>
            </a:r>
            <a:r>
              <a:rPr lang="de-DE" b="1" dirty="0" smtClean="0">
                <a:latin typeface="+mn-lt"/>
                <a:cs typeface="Arial" charset="0"/>
              </a:rPr>
              <a:t>knappes Drittel </a:t>
            </a:r>
            <a:r>
              <a:rPr lang="de-DE" b="1" dirty="0">
                <a:latin typeface="+mn-lt"/>
                <a:cs typeface="Arial" charset="0"/>
              </a:rPr>
              <a:t>der Befragten suchen gar nicht nach Kursen, sondern besuchen die Datenbank aus anderen Gründen</a:t>
            </a:r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36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208088" y="222636"/>
            <a:ext cx="8582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b="1" dirty="0" smtClean="0"/>
              <a:t>Anteil derjenigen, die gar keinen Kurs suchen innerhalb der Nutzergruppen (N= 1.497)</a:t>
            </a:r>
            <a:endParaRPr lang="de-DE" sz="1800" b="1" dirty="0"/>
          </a:p>
        </p:txBody>
      </p:sp>
      <p:graphicFrame>
        <p:nvGraphicFramePr>
          <p:cNvPr id="2560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18874519"/>
              </p:ext>
            </p:extLst>
          </p:nvPr>
        </p:nvGraphicFramePr>
        <p:xfrm>
          <a:off x="0" y="909638"/>
          <a:ext cx="9618663" cy="518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0" name="Diagramm" r:id="rId4" imgW="8924922" imgH="5210190" progId="MSGraph.Chart.8">
                  <p:embed followColorScheme="full"/>
                </p:oleObj>
              </mc:Choice>
              <mc:Fallback>
                <p:oleObj name="Diagramm" r:id="rId4" imgW="8924922" imgH="52101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9638"/>
                        <a:ext cx="9618663" cy="518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2" name="AutoShape 4"/>
          <p:cNvSpPr>
            <a:spLocks noChangeArrowheads="1"/>
          </p:cNvSpPr>
          <p:nvPr/>
        </p:nvSpPr>
        <p:spPr bwMode="auto">
          <a:xfrm>
            <a:off x="9632950" y="149225"/>
            <a:ext cx="157163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846388" y="836613"/>
            <a:ext cx="4446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sz="18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925763" y="6167831"/>
            <a:ext cx="4835525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de-DE" sz="1000" dirty="0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08584" y="1484784"/>
            <a:ext cx="4536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b="1" dirty="0" smtClean="0"/>
              <a:t>Unter den Bildungsanbietern ist der Anteil mit über zwei Drittel am höchsten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2383135415"/>
      </p:ext>
    </p:extLst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812751"/>
              </p:ext>
            </p:extLst>
          </p:nvPr>
        </p:nvGraphicFramePr>
        <p:xfrm>
          <a:off x="200472" y="358775"/>
          <a:ext cx="9649072" cy="6427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9596438" y="214313"/>
            <a:ext cx="157162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1800225" y="6291263"/>
            <a:ext cx="5981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Monatliche Erhebung der Visits von Weiterbildungsdatenbanken (ab Februar 2011 </a:t>
            </a:r>
            <a:r>
              <a:rPr lang="de-DE" sz="1000" dirty="0" err="1">
                <a:solidFill>
                  <a:srgbClr val="333333"/>
                </a:solidFill>
                <a:latin typeface="Verdana" panose="020B0604030504040204" pitchFamily="34" charset="0"/>
              </a:rPr>
              <a:t>umbasiert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 wg. geänderter Quellenstruktur)</a:t>
            </a:r>
            <a:b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</a:b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aktuelle Daten siehe </a:t>
            </a:r>
            <a:r>
              <a:rPr lang="de-DE" sz="1000" dirty="0">
                <a:solidFill>
                  <a:schemeClr val="tx2"/>
                </a:solidFill>
                <a:latin typeface="Verdana" panose="020B0604030504040204" pitchFamily="34" charset="0"/>
                <a:hlinkClick r:id="rId4"/>
              </a:rPr>
              <a:t>http://www.iwwb.de/weiterbildung.html?seite=35 </a:t>
            </a:r>
            <a:endParaRPr lang="en-US" sz="1000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09675" y="115888"/>
            <a:ext cx="8464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2000" b="1" dirty="0">
                <a:latin typeface="+mn-lt"/>
                <a:cs typeface="Arial" charset="0"/>
              </a:rPr>
              <a:t>Weiterbildungsinteresse: Visits regionaler und überregionaler Weiterbildungsdatenbanken Januar 2009 bis </a:t>
            </a:r>
            <a:r>
              <a:rPr lang="de-DE" sz="2000" b="1" dirty="0" smtClean="0">
                <a:latin typeface="+mn-lt"/>
                <a:cs typeface="Arial" charset="0"/>
              </a:rPr>
              <a:t>Februar 2014</a:t>
            </a:r>
            <a:r>
              <a:rPr lang="de-DE" sz="2000" b="1" dirty="0">
                <a:latin typeface="+mn-lt"/>
                <a:cs typeface="Arial" charset="0"/>
              </a:rPr>
              <a:t/>
            </a:r>
            <a:br>
              <a:rPr lang="de-DE" sz="2000" b="1" dirty="0">
                <a:latin typeface="+mn-lt"/>
                <a:cs typeface="Arial" charset="0"/>
              </a:rPr>
            </a:br>
            <a:r>
              <a:rPr lang="de-DE" sz="1400" dirty="0">
                <a:latin typeface="+mn-lt"/>
                <a:cs typeface="Arial" charset="0"/>
              </a:rPr>
              <a:t>(Dezember 2008 = 100)</a:t>
            </a:r>
          </a:p>
        </p:txBody>
      </p:sp>
      <p:sp>
        <p:nvSpPr>
          <p:cNvPr id="9222" name="Textfeld 1"/>
          <p:cNvSpPr txBox="1">
            <a:spLocks noChangeArrowheads="1"/>
          </p:cNvSpPr>
          <p:nvPr/>
        </p:nvSpPr>
        <p:spPr bwMode="auto">
          <a:xfrm>
            <a:off x="1800225" y="1341438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de-DE" dirty="0" smtClean="0"/>
              <a:t>Auch 2014 Zunahme der Besucherzahlen, </a:t>
            </a:r>
            <a:r>
              <a:rPr lang="de-DE" dirty="0" smtClean="0"/>
              <a:t>besonders </a:t>
            </a:r>
            <a:r>
              <a:rPr lang="de-DE" dirty="0" smtClean="0"/>
              <a:t>bei regionalen Portalen</a:t>
            </a:r>
            <a:endParaRPr lang="de-DE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680085889"/>
              </p:ext>
            </p:extLst>
          </p:nvPr>
        </p:nvGraphicFramePr>
        <p:xfrm>
          <a:off x="30163" y="236538"/>
          <a:ext cx="8318500" cy="662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0" name="Diagramm" r:id="rId4" imgW="9353623" imgH="7553250" progId="MSGraph.Chart.8">
                  <p:embed followColorScheme="full"/>
                </p:oleObj>
              </mc:Choice>
              <mc:Fallback>
                <p:oleObj name="Diagramm" r:id="rId4" imgW="9353623" imgH="755325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" y="236538"/>
                        <a:ext cx="8318500" cy="662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52" name="AutoShape 4"/>
          <p:cNvSpPr>
            <a:spLocks noChangeArrowheads="1"/>
          </p:cNvSpPr>
          <p:nvPr/>
        </p:nvSpPr>
        <p:spPr bwMode="auto">
          <a:xfrm>
            <a:off x="9632950" y="92075"/>
            <a:ext cx="157163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54276" name="Rectangle 9"/>
          <p:cNvSpPr>
            <a:spLocks noChangeArrowheads="1"/>
          </p:cNvSpPr>
          <p:nvPr/>
        </p:nvSpPr>
        <p:spPr bwMode="auto">
          <a:xfrm>
            <a:off x="2011363" y="6210300"/>
            <a:ext cx="473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2014,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Klassierung der Antworten auf eine offene Frage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130300" y="92075"/>
            <a:ext cx="8269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b="1" dirty="0">
                <a:latin typeface="+mj-lt"/>
                <a:cs typeface="Arial" charset="0"/>
              </a:rPr>
              <a:t>„Ich suche gar kein(en) Kurs bzw. Weiterbildungsangebot sondern…“ (klassiert) </a:t>
            </a:r>
            <a:r>
              <a:rPr lang="de-DE" dirty="0">
                <a:latin typeface="+mj-lt"/>
                <a:cs typeface="Arial" charset="0"/>
              </a:rPr>
              <a:t>(</a:t>
            </a:r>
            <a:r>
              <a:rPr lang="de-DE" dirty="0" smtClean="0">
                <a:latin typeface="+mj-lt"/>
                <a:cs typeface="Arial" charset="0"/>
              </a:rPr>
              <a:t>N=252)</a:t>
            </a:r>
            <a:endParaRPr lang="de-DE" b="1" dirty="0">
              <a:latin typeface="+mj-lt"/>
              <a:cs typeface="Arial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746875" y="549275"/>
            <a:ext cx="30876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600" dirty="0"/>
              <a:t>Bei </a:t>
            </a:r>
            <a:r>
              <a:rPr lang="de-DE" sz="1600" dirty="0" smtClean="0"/>
              <a:t>knapp 50% handelt </a:t>
            </a:r>
            <a:r>
              <a:rPr lang="de-DE" sz="1600" dirty="0"/>
              <a:t>es sich um Anbieter und Dozenten, die z.B. ihre Daten </a:t>
            </a:r>
            <a:r>
              <a:rPr lang="de-DE" sz="1600" dirty="0" smtClean="0"/>
              <a:t>pflegen, eine Marktrecherche durchführen  </a:t>
            </a:r>
            <a:r>
              <a:rPr lang="de-DE" sz="1600" dirty="0"/>
              <a:t>oder die Konkurrenz beobachten. Von </a:t>
            </a:r>
            <a:r>
              <a:rPr lang="de-DE" sz="1600" dirty="0" smtClean="0"/>
              <a:t>25% </a:t>
            </a:r>
            <a:r>
              <a:rPr lang="de-DE" sz="1600" dirty="0"/>
              <a:t>wird die Frage so verstanden, dass man aktuell keinen konkreten Kurs sucht, sondern sich nur allgemein über das Angebot informieren möchte. </a:t>
            </a:r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570" name="Object 2"/>
          <p:cNvGraphicFramePr>
            <a:graphicFrameLocks noGrp="1" noChangeAspect="1"/>
          </p:cNvGraphicFramePr>
          <p:nvPr>
            <p:ph/>
            <p:extLst/>
          </p:nvPr>
        </p:nvGraphicFramePr>
        <p:xfrm>
          <a:off x="53975" y="1000125"/>
          <a:ext cx="9839325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Diagramm" r:id="rId4" imgW="8820111" imgH="5086260" progId="MSGraph.Chart.8">
                  <p:embed followColorScheme="full"/>
                </p:oleObj>
              </mc:Choice>
              <mc:Fallback>
                <p:oleObj name="Diagramm" r:id="rId4" imgW="8820111" imgH="508626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" y="1000125"/>
                        <a:ext cx="9839325" cy="523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209675" y="115888"/>
            <a:ext cx="8267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Regionale Reichweite der Recherche: Wo </a:t>
            </a:r>
            <a:r>
              <a:rPr lang="de-DE" sz="2000" dirty="0"/>
              <a:t>sollen die gesuchten Angebote stattfinden?  </a:t>
            </a:r>
            <a:br>
              <a:rPr lang="de-DE" sz="2000" dirty="0"/>
            </a:br>
            <a:r>
              <a:rPr lang="de-DE" sz="2000" b="1" dirty="0"/>
              <a:t>Rechercheregion</a:t>
            </a:r>
            <a:r>
              <a:rPr lang="de-DE" sz="2000" dirty="0"/>
              <a:t> nach Datenbanktypen (in %, </a:t>
            </a:r>
            <a:r>
              <a:rPr lang="de-DE" sz="2000" dirty="0" smtClean="0"/>
              <a:t>N=1.361</a:t>
            </a:r>
            <a:r>
              <a:rPr lang="de-DE" sz="2000" dirty="0"/>
              <a:t>)</a:t>
            </a:r>
            <a:endParaRPr lang="de-DE" sz="2000" b="1" dirty="0"/>
          </a:p>
        </p:txBody>
      </p:sp>
      <p:sp>
        <p:nvSpPr>
          <p:cNvPr id="237572" name="AutoShape 4"/>
          <p:cNvSpPr>
            <a:spLocks noChangeArrowheads="1"/>
          </p:cNvSpPr>
          <p:nvPr/>
        </p:nvSpPr>
        <p:spPr bwMode="auto">
          <a:xfrm>
            <a:off x="9664700" y="115888"/>
            <a:ext cx="155575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48133" name="Rectangle 8"/>
          <p:cNvSpPr>
            <a:spLocks noChangeArrowheads="1"/>
          </p:cNvSpPr>
          <p:nvPr/>
        </p:nvSpPr>
        <p:spPr bwMode="auto">
          <a:xfrm>
            <a:off x="2925763" y="6240463"/>
            <a:ext cx="48355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237580" name="Text Box 12"/>
          <p:cNvSpPr txBox="1">
            <a:spLocks noChangeArrowheads="1"/>
          </p:cNvSpPr>
          <p:nvPr/>
        </p:nvSpPr>
        <p:spPr bwMode="auto">
          <a:xfrm>
            <a:off x="6656388" y="2857500"/>
            <a:ext cx="30861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dirty="0" smtClean="0"/>
              <a:t>Bei allen </a:t>
            </a:r>
            <a:r>
              <a:rPr lang="de-DE" sz="2400" dirty="0" err="1" smtClean="0"/>
              <a:t>WBDBen</a:t>
            </a:r>
            <a:r>
              <a:rPr lang="de-DE" sz="2400" dirty="0" smtClean="0"/>
              <a:t> </a:t>
            </a:r>
            <a:r>
              <a:rPr lang="de-DE" sz="2400" dirty="0"/>
              <a:t>meistens regionale Suche</a:t>
            </a:r>
          </a:p>
        </p:txBody>
      </p:sp>
    </p:spTree>
    <p:extLst>
      <p:ext uri="{BB962C8B-B14F-4D97-AF65-F5344CB8AC3E}">
        <p14:creationId xmlns:p14="http://schemas.microsoft.com/office/powerpoint/2010/main" val="592679739"/>
      </p:ext>
    </p:extLst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3"/>
          <p:cNvGraphicFramePr>
            <a:graphicFrameLocks noGrp="1" noChangeAspect="1"/>
          </p:cNvGraphicFramePr>
          <p:nvPr>
            <p:ph/>
            <p:extLst/>
          </p:nvPr>
        </p:nvGraphicFramePr>
        <p:xfrm>
          <a:off x="-22225" y="914400"/>
          <a:ext cx="10303817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6" name="Diagramm" r:id="rId4" imgW="10077579" imgH="9001260" progId="MSGraph.Chart.8">
                  <p:embed followColorScheme="full"/>
                </p:oleObj>
              </mc:Choice>
              <mc:Fallback>
                <p:oleObj name="Diagramm" r:id="rId4" imgW="10077579" imgH="900126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225" y="914400"/>
                        <a:ext cx="10303817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130300" y="115888"/>
            <a:ext cx="8775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dirty="0"/>
              <a:t>Nutzung </a:t>
            </a:r>
            <a:r>
              <a:rPr lang="de-DE" sz="2400" b="1" dirty="0"/>
              <a:t>anderer Informationsquellen</a:t>
            </a:r>
            <a:r>
              <a:rPr lang="de-DE" sz="2400" dirty="0"/>
              <a:t> durch Nutzer von</a:t>
            </a:r>
            <a:r>
              <a:rPr lang="de-DE" sz="2400" b="1" dirty="0"/>
              <a:t> </a:t>
            </a:r>
            <a:r>
              <a:rPr lang="de-DE" sz="2400" dirty="0"/>
              <a:t> </a:t>
            </a:r>
            <a:br>
              <a:rPr lang="de-DE" sz="2400" dirty="0"/>
            </a:br>
            <a:r>
              <a:rPr lang="de-DE" sz="2400" dirty="0"/>
              <a:t>Weiterbildungsdatenbanken </a:t>
            </a:r>
            <a:r>
              <a:rPr lang="de-DE" sz="2000" dirty="0"/>
              <a:t>(in %, </a:t>
            </a:r>
            <a:r>
              <a:rPr lang="de-DE" sz="2000" dirty="0" smtClean="0"/>
              <a:t>2014 N=1.004)</a:t>
            </a:r>
            <a:endParaRPr lang="de-DE" sz="2000" dirty="0"/>
          </a:p>
        </p:txBody>
      </p:sp>
      <p:sp>
        <p:nvSpPr>
          <p:cNvPr id="179204" name="AutoShape 4"/>
          <p:cNvSpPr>
            <a:spLocks noChangeArrowheads="1"/>
          </p:cNvSpPr>
          <p:nvPr/>
        </p:nvSpPr>
        <p:spPr bwMode="auto">
          <a:xfrm>
            <a:off x="9632950" y="44450"/>
            <a:ext cx="157163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50181" name="Rectangle 16"/>
          <p:cNvSpPr>
            <a:spLocks noChangeArrowheads="1"/>
          </p:cNvSpPr>
          <p:nvPr/>
        </p:nvSpPr>
        <p:spPr bwMode="auto">
          <a:xfrm>
            <a:off x="2720975" y="6499225"/>
            <a:ext cx="52101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7315261" y="2132856"/>
            <a:ext cx="2476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sz="1600" b="1" dirty="0">
                <a:latin typeface="+mn-lt"/>
                <a:cs typeface="Arial" charset="0"/>
              </a:rPr>
              <a:t>Hauptinformations-quellen sind wie in den letzten Jahren Suchmaschinen und Webseiten der Anbieter. </a:t>
            </a:r>
          </a:p>
        </p:txBody>
      </p:sp>
      <p:sp>
        <p:nvSpPr>
          <p:cNvPr id="50183" name="Line 175"/>
          <p:cNvSpPr>
            <a:spLocks noChangeShapeType="1"/>
          </p:cNvSpPr>
          <p:nvPr/>
        </p:nvSpPr>
        <p:spPr bwMode="auto">
          <a:xfrm flipH="1">
            <a:off x="8985448" y="1196752"/>
            <a:ext cx="8046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184" name="Line 175"/>
          <p:cNvSpPr>
            <a:spLocks noChangeShapeType="1"/>
          </p:cNvSpPr>
          <p:nvPr/>
        </p:nvSpPr>
        <p:spPr bwMode="auto">
          <a:xfrm flipH="1" flipV="1">
            <a:off x="8697415" y="1484088"/>
            <a:ext cx="1092697" cy="6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014740"/>
      </p:ext>
    </p:extLst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0183" grpId="0" animBg="1"/>
      <p:bldP spid="501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52394188"/>
              </p:ext>
            </p:extLst>
          </p:nvPr>
        </p:nvGraphicFramePr>
        <p:xfrm>
          <a:off x="120649" y="885825"/>
          <a:ext cx="9586913" cy="541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5" name="Diagramm" r:id="rId4" imgW="10239389" imgH="5781780" progId="MSGraph.Chart.8">
                  <p:embed followColorScheme="full"/>
                </p:oleObj>
              </mc:Choice>
              <mc:Fallback>
                <p:oleObj name="Diagramm" r:id="rId4" imgW="10239389" imgH="578178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49" y="885825"/>
                        <a:ext cx="9586913" cy="541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1130300" y="115888"/>
            <a:ext cx="87757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200" b="1" dirty="0"/>
              <a:t>Bewertungen </a:t>
            </a:r>
            <a:r>
              <a:rPr lang="de-DE" sz="2200" dirty="0"/>
              <a:t>von Merkmalen der Weiterbildungsdatenbanken </a:t>
            </a:r>
            <a:r>
              <a:rPr lang="de-DE" sz="2200" dirty="0" smtClean="0"/>
              <a:t>2012 </a:t>
            </a:r>
            <a:r>
              <a:rPr lang="de-DE" sz="2200" dirty="0"/>
              <a:t>- </a:t>
            </a:r>
            <a:r>
              <a:rPr lang="de-DE" sz="2200" dirty="0" smtClean="0"/>
              <a:t>2014, </a:t>
            </a:r>
            <a:r>
              <a:rPr lang="de-DE" sz="2200" dirty="0"/>
              <a:t>Durchschnittsnoten </a:t>
            </a:r>
            <a:r>
              <a:rPr lang="de-DE" sz="1800" dirty="0"/>
              <a:t>(N= variabel)</a:t>
            </a:r>
          </a:p>
        </p:txBody>
      </p:sp>
      <p:sp>
        <p:nvSpPr>
          <p:cNvPr id="105485" name="AutoShape 13"/>
          <p:cNvSpPr>
            <a:spLocks noChangeArrowheads="1"/>
          </p:cNvSpPr>
          <p:nvPr/>
        </p:nvSpPr>
        <p:spPr bwMode="auto">
          <a:xfrm>
            <a:off x="9674225" y="44450"/>
            <a:ext cx="155575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58373" name="Rectangle 14"/>
          <p:cNvSpPr>
            <a:spLocks noChangeArrowheads="1"/>
          </p:cNvSpPr>
          <p:nvPr/>
        </p:nvSpPr>
        <p:spPr bwMode="auto">
          <a:xfrm>
            <a:off x="2300288" y="6235700"/>
            <a:ext cx="59293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2012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bis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008186" y="2132856"/>
            <a:ext cx="581183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b="1" dirty="0">
                <a:latin typeface="+mn-lt"/>
                <a:cs typeface="Arial" charset="0"/>
              </a:rPr>
              <a:t>In </a:t>
            </a:r>
            <a:r>
              <a:rPr lang="de-DE" b="1" dirty="0" smtClean="0">
                <a:latin typeface="+mn-lt"/>
                <a:cs typeface="Arial" charset="0"/>
              </a:rPr>
              <a:t>2014 nahezu identische Bewertungen wie 2013.</a:t>
            </a:r>
            <a:endParaRPr lang="de-DE" b="1" dirty="0">
              <a:latin typeface="+mn-lt"/>
              <a:cs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de-DE" b="1" dirty="0" smtClean="0">
                <a:latin typeface="+mn-lt"/>
                <a:cs typeface="Arial" charset="0"/>
              </a:rPr>
              <a:t>Schwachpunkte nach wie vor: </a:t>
            </a:r>
            <a:r>
              <a:rPr lang="de-DE" b="1" dirty="0">
                <a:latin typeface="+mn-lt"/>
                <a:cs typeface="Arial" charset="0"/>
              </a:rPr>
              <a:t>Vollständigkeit, Zusatzinfos, Kommentarfunktion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052513" y="115888"/>
            <a:ext cx="8659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Ich würde die Datenbank weiterempfehlen 2003/4 und 2007 – </a:t>
            </a:r>
            <a:r>
              <a:rPr lang="de-DE" sz="2000" b="1" dirty="0" smtClean="0"/>
              <a:t>2014 </a:t>
            </a:r>
            <a:r>
              <a:rPr lang="de-DE" sz="2000" dirty="0"/>
              <a:t>(in % der Befragten mit Antwort „ja“ und „eher ja“, N=variabel, 2006 nicht vergleichbare Datenbasis, </a:t>
            </a:r>
            <a:r>
              <a:rPr lang="de-DE" sz="2000" dirty="0" smtClean="0"/>
              <a:t>seit 2013 </a:t>
            </a:r>
            <a:r>
              <a:rPr lang="de-DE" sz="2000" dirty="0"/>
              <a:t>geänderte Fragestellung)</a:t>
            </a:r>
            <a:endParaRPr lang="de-DE" sz="2000" b="1" dirty="0"/>
          </a:p>
        </p:txBody>
      </p:sp>
      <p:graphicFrame>
        <p:nvGraphicFramePr>
          <p:cNvPr id="18432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99458395"/>
              </p:ext>
            </p:extLst>
          </p:nvPr>
        </p:nvGraphicFramePr>
        <p:xfrm>
          <a:off x="908050" y="1341438"/>
          <a:ext cx="8664575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9" name="Diagramm" r:id="rId4" imgW="6438889" imgH="4086180" progId="MSGraph.Chart.8">
                  <p:embed followColorScheme="full"/>
                </p:oleObj>
              </mc:Choice>
              <mc:Fallback>
                <p:oleObj name="Diagramm" r:id="rId4" imgW="6438889" imgH="408618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341438"/>
                        <a:ext cx="8664575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9518650" y="142875"/>
            <a:ext cx="157163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64517" name="Rectangle 9"/>
          <p:cNvSpPr>
            <a:spLocks noChangeArrowheads="1"/>
          </p:cNvSpPr>
          <p:nvPr/>
        </p:nvSpPr>
        <p:spPr bwMode="auto">
          <a:xfrm>
            <a:off x="2786063" y="6167438"/>
            <a:ext cx="54943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2003 –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28678" name="Text Box 15"/>
          <p:cNvSpPr txBox="1">
            <a:spLocks noChangeArrowheads="1"/>
          </p:cNvSpPr>
          <p:nvPr/>
        </p:nvSpPr>
        <p:spPr bwMode="auto">
          <a:xfrm>
            <a:off x="1742281" y="2636912"/>
            <a:ext cx="75819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b="1" dirty="0" smtClean="0"/>
              <a:t>Diesmal höchster Zufriedenheitswert seit 2003: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b="1" dirty="0" smtClean="0"/>
              <a:t>Fast 94% würden die Datenbank weiterempfehlen</a:t>
            </a:r>
            <a:endParaRPr lang="de-DE" sz="2400" b="1" dirty="0"/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23" grpId="0" animBg="0"/>
      <p:bldP spid="286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052513" y="115888"/>
            <a:ext cx="8659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Die Infos aus der Datenbank haben meine Planungen wesentlich voran gebracht bzw. „sind hilfreich bei der Planung“  2003 – </a:t>
            </a:r>
            <a:r>
              <a:rPr lang="de-DE" sz="2000" b="1" dirty="0" smtClean="0"/>
              <a:t>2014 </a:t>
            </a:r>
            <a:r>
              <a:rPr lang="de-DE" sz="2000" dirty="0"/>
              <a:t>(in % der Befragten, N=variabel, </a:t>
            </a:r>
            <a:r>
              <a:rPr lang="de-DE" sz="2000" dirty="0" smtClean="0"/>
              <a:t>seit 2013 </a:t>
            </a:r>
            <a:r>
              <a:rPr lang="de-DE" sz="2000" dirty="0"/>
              <a:t>neuer Fragetext)</a:t>
            </a:r>
            <a:endParaRPr lang="de-DE" sz="2000" b="1" dirty="0"/>
          </a:p>
        </p:txBody>
      </p:sp>
      <p:graphicFrame>
        <p:nvGraphicFramePr>
          <p:cNvPr id="18432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133079296"/>
              </p:ext>
            </p:extLst>
          </p:nvPr>
        </p:nvGraphicFramePr>
        <p:xfrm>
          <a:off x="309563" y="500063"/>
          <a:ext cx="9286875" cy="596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2" name="Diagramm" r:id="rId4" imgW="6905678" imgH="5791230" progId="MSGraph.Chart.8">
                  <p:embed followColorScheme="full"/>
                </p:oleObj>
              </mc:Choice>
              <mc:Fallback>
                <p:oleObj name="Diagramm" r:id="rId4" imgW="6905678" imgH="57912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500063"/>
                        <a:ext cx="9286875" cy="596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9739313" y="82550"/>
            <a:ext cx="157162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72709" name="Rectangle 9"/>
          <p:cNvSpPr>
            <a:spLocks noChangeArrowheads="1"/>
          </p:cNvSpPr>
          <p:nvPr/>
        </p:nvSpPr>
        <p:spPr bwMode="auto">
          <a:xfrm>
            <a:off x="3159125" y="6413500"/>
            <a:ext cx="48355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28678" name="Text Box 15"/>
          <p:cNvSpPr txBox="1">
            <a:spLocks noChangeArrowheads="1"/>
          </p:cNvSpPr>
          <p:nvPr/>
        </p:nvSpPr>
        <p:spPr bwMode="auto">
          <a:xfrm>
            <a:off x="1703388" y="3000375"/>
            <a:ext cx="69643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b="1" dirty="0"/>
              <a:t>Der Planungsnutzen der  Weiterbildungsdatenbanken </a:t>
            </a:r>
            <a:r>
              <a:rPr lang="de-DE" sz="1800" b="1" dirty="0" smtClean="0"/>
              <a:t>ist auch 2014 weiter gestiegen.</a:t>
            </a:r>
            <a:endParaRPr lang="de-DE" sz="1800" b="1" dirty="0"/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23" grpId="0" animBg="0"/>
      <p:bldP spid="2867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365250" y="115888"/>
            <a:ext cx="8347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Teilnahme an Weiterbildung</a:t>
            </a:r>
            <a:r>
              <a:rPr lang="de-DE" sz="2000" dirty="0"/>
              <a:t> aufgrund von Informationen aus </a:t>
            </a:r>
            <a:br>
              <a:rPr lang="de-DE" sz="2000" dirty="0"/>
            </a:br>
            <a:r>
              <a:rPr lang="de-DE" sz="2000" dirty="0"/>
              <a:t>Weiterbildungsdatenbanken 2002 – </a:t>
            </a:r>
            <a:r>
              <a:rPr lang="de-DE" sz="2000" dirty="0" smtClean="0"/>
              <a:t>2014 </a:t>
            </a:r>
            <a:r>
              <a:rPr lang="de-DE" sz="1600" dirty="0"/>
              <a:t>(in % der Befragten, N=variabel)</a:t>
            </a:r>
            <a:endParaRPr lang="de-DE" sz="2000" b="1" dirty="0"/>
          </a:p>
        </p:txBody>
      </p:sp>
      <p:graphicFrame>
        <p:nvGraphicFramePr>
          <p:cNvPr id="18432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71487021"/>
              </p:ext>
            </p:extLst>
          </p:nvPr>
        </p:nvGraphicFramePr>
        <p:xfrm>
          <a:off x="774700" y="500063"/>
          <a:ext cx="8589963" cy="596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7" name="Diagramm" r:id="rId4" imgW="6943767" imgH="5781780" progId="MSGraph.Chart.8">
                  <p:embed followColorScheme="full"/>
                </p:oleObj>
              </mc:Choice>
              <mc:Fallback>
                <p:oleObj name="Diagramm" r:id="rId4" imgW="6943767" imgH="578178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500063"/>
                        <a:ext cx="8589963" cy="596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9555163" y="115888"/>
            <a:ext cx="157162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76805" name="Rectangle 9"/>
          <p:cNvSpPr>
            <a:spLocks noChangeArrowheads="1"/>
          </p:cNvSpPr>
          <p:nvPr/>
        </p:nvSpPr>
        <p:spPr bwMode="auto">
          <a:xfrm>
            <a:off x="2613025" y="6415088"/>
            <a:ext cx="51831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2002 -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28678" name="Text Box 15"/>
          <p:cNvSpPr txBox="1">
            <a:spLocks noChangeArrowheads="1"/>
          </p:cNvSpPr>
          <p:nvPr/>
        </p:nvSpPr>
        <p:spPr bwMode="auto">
          <a:xfrm>
            <a:off x="1605756" y="908720"/>
            <a:ext cx="7197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b="1" dirty="0"/>
              <a:t>Von 2002 bis 2010 sehr deutliche Zunahme der Bedeutung von Weiterbildungsdatenbanken für die Teilnahmeentscheidung. </a:t>
            </a:r>
            <a:r>
              <a:rPr lang="de-DE" sz="1800" b="1" dirty="0" smtClean="0"/>
              <a:t>Seitdem relativ stabile Werte um die 17-18%.</a:t>
            </a:r>
            <a:endParaRPr lang="de-DE" sz="1800" b="1" dirty="0"/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052513" y="115888"/>
            <a:ext cx="8659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Teilnahme an Weiterbildung</a:t>
            </a:r>
            <a:r>
              <a:rPr lang="de-DE" sz="2000" dirty="0"/>
              <a:t> aufgrund von Informationen aus </a:t>
            </a:r>
            <a:br>
              <a:rPr lang="de-DE" sz="2000" dirty="0"/>
            </a:br>
            <a:r>
              <a:rPr lang="de-DE" sz="2000" dirty="0"/>
              <a:t>Weiterbildungsdatenbanken nach Datenreichweite (</a:t>
            </a:r>
            <a:r>
              <a:rPr lang="de-DE" sz="2000" dirty="0" smtClean="0"/>
              <a:t>N=1.210)</a:t>
            </a:r>
            <a:endParaRPr lang="de-DE" sz="2000" b="1" dirty="0"/>
          </a:p>
        </p:txBody>
      </p:sp>
      <p:graphicFrame>
        <p:nvGraphicFramePr>
          <p:cNvPr id="18432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256355077"/>
              </p:ext>
            </p:extLst>
          </p:nvPr>
        </p:nvGraphicFramePr>
        <p:xfrm>
          <a:off x="139700" y="1012825"/>
          <a:ext cx="9618663" cy="518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3" name="Diagramm" r:id="rId4" imgW="8924922" imgH="5210190" progId="MSGraph.Chart.8">
                  <p:embed followColorScheme="full"/>
                </p:oleObj>
              </mc:Choice>
              <mc:Fallback>
                <p:oleObj name="Diagramm" r:id="rId4" imgW="8924922" imgH="52101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1012825"/>
                        <a:ext cx="9618663" cy="518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9596438" y="142875"/>
            <a:ext cx="157162" cy="1444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58838" y="1385888"/>
            <a:ext cx="4289425" cy="1733550"/>
            <a:chOff x="521" y="1117"/>
            <a:chExt cx="2494" cy="1092"/>
          </a:xfrm>
        </p:grpSpPr>
        <p:sp>
          <p:nvSpPr>
            <p:cNvPr id="78861" name="Text Box 6"/>
            <p:cNvSpPr txBox="1">
              <a:spLocks noChangeArrowheads="1"/>
            </p:cNvSpPr>
            <p:nvPr/>
          </p:nvSpPr>
          <p:spPr bwMode="auto">
            <a:xfrm>
              <a:off x="521" y="1117"/>
              <a:ext cx="2494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sz="1800" b="1" dirty="0" smtClean="0"/>
                <a:t>Wie in den letzten Jahren </a:t>
              </a:r>
              <a:r>
                <a:rPr lang="de-DE" sz="1800" b="1" dirty="0"/>
                <a:t>stärkster Marketingeffekt bei den regionalen Datenbanken</a:t>
              </a:r>
            </a:p>
          </p:txBody>
        </p:sp>
        <p:sp>
          <p:nvSpPr>
            <p:cNvPr id="78862" name="Line 7"/>
            <p:cNvSpPr>
              <a:spLocks noChangeShapeType="1"/>
            </p:cNvSpPr>
            <p:nvPr/>
          </p:nvSpPr>
          <p:spPr bwMode="auto">
            <a:xfrm>
              <a:off x="1227" y="1579"/>
              <a:ext cx="0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8854" name="Rectangle 9"/>
          <p:cNvSpPr>
            <a:spLocks noChangeArrowheads="1"/>
          </p:cNvSpPr>
          <p:nvPr/>
        </p:nvSpPr>
        <p:spPr bwMode="auto">
          <a:xfrm>
            <a:off x="3003550" y="6291263"/>
            <a:ext cx="48355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432050" y="2478087"/>
            <a:ext cx="4679950" cy="1238249"/>
            <a:chOff x="1383" y="1661"/>
            <a:chExt cx="2721" cy="780"/>
          </a:xfrm>
        </p:grpSpPr>
        <p:sp>
          <p:nvSpPr>
            <p:cNvPr id="78859" name="Text Box 15"/>
            <p:cNvSpPr txBox="1">
              <a:spLocks noChangeArrowheads="1"/>
            </p:cNvSpPr>
            <p:nvPr/>
          </p:nvSpPr>
          <p:spPr bwMode="auto">
            <a:xfrm>
              <a:off x="1383" y="1661"/>
              <a:ext cx="27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sz="1800" b="1"/>
                <a:t>Nur wenige Nichtteilnehmer wegen zu geringem Angebotsumfang</a:t>
              </a:r>
            </a:p>
          </p:txBody>
        </p:sp>
        <p:sp>
          <p:nvSpPr>
            <p:cNvPr id="78860" name="Line 16"/>
            <p:cNvSpPr>
              <a:spLocks noChangeShapeType="1"/>
            </p:cNvSpPr>
            <p:nvPr/>
          </p:nvSpPr>
          <p:spPr bwMode="auto">
            <a:xfrm>
              <a:off x="1551" y="216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817096" y="738926"/>
            <a:ext cx="4246407" cy="728663"/>
            <a:chOff x="1668" y="1630"/>
            <a:chExt cx="2721" cy="459"/>
          </a:xfrm>
        </p:grpSpPr>
        <p:sp>
          <p:nvSpPr>
            <p:cNvPr id="78857" name="Text Box 15"/>
            <p:cNvSpPr txBox="1">
              <a:spLocks noChangeArrowheads="1"/>
            </p:cNvSpPr>
            <p:nvPr/>
          </p:nvSpPr>
          <p:spPr bwMode="auto">
            <a:xfrm>
              <a:off x="1668" y="1630"/>
              <a:ext cx="272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sz="1800" b="1" dirty="0"/>
                <a:t>Bei überregionalen recherchieren viele zum ersten Mal</a:t>
              </a:r>
            </a:p>
          </p:txBody>
        </p:sp>
        <p:sp>
          <p:nvSpPr>
            <p:cNvPr id="78858" name="Line 16"/>
            <p:cNvSpPr>
              <a:spLocks noChangeShapeType="1"/>
            </p:cNvSpPr>
            <p:nvPr/>
          </p:nvSpPr>
          <p:spPr bwMode="auto">
            <a:xfrm flipH="1">
              <a:off x="3645" y="195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836613"/>
            <a:ext cx="8813800" cy="33845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de-DE" sz="4800" dirty="0" smtClean="0"/>
              <a:t>Vielen Dank für Ihre Aufmerksamkeit!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dirty="0" smtClean="0"/>
              <a:t>Diese Präsentation ab sofort im Internet unter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b="1" dirty="0" smtClean="0"/>
              <a:t>http://projekt.iwwb-files.de/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Bereich </a:t>
            </a:r>
            <a:r>
              <a:rPr lang="de-DE" dirty="0" err="1"/>
              <a:t>Bereich</a:t>
            </a:r>
            <a:r>
              <a:rPr lang="de-DE" dirty="0"/>
              <a:t> IWWB-Gremium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4567" y="116632"/>
            <a:ext cx="8156157" cy="657440"/>
          </a:xfrm>
        </p:spPr>
        <p:txBody>
          <a:bodyPr>
            <a:normAutofit fontScale="90000"/>
          </a:bodyPr>
          <a:lstStyle/>
          <a:p>
            <a:pPr algn="l"/>
            <a:r>
              <a:rPr lang="de-DE" sz="1950" b="1" dirty="0"/>
              <a:t>Visits von Weiterbildungsdaten durch Benutzer mit mobilen </a:t>
            </a:r>
            <a:r>
              <a:rPr lang="de-DE" sz="1950" b="1" dirty="0" smtClean="0"/>
              <a:t>Geräten</a:t>
            </a:r>
            <a:br>
              <a:rPr lang="de-DE" sz="1950" b="1" dirty="0" smtClean="0"/>
            </a:br>
            <a:r>
              <a:rPr lang="de-DE" sz="1950" b="1" dirty="0" smtClean="0"/>
              <a:t>im Juli </a:t>
            </a:r>
            <a:r>
              <a:rPr lang="de-DE" sz="1950" b="1" dirty="0"/>
              <a:t>2013 und </a:t>
            </a:r>
            <a:r>
              <a:rPr lang="de-DE" sz="1950" b="1" dirty="0" smtClean="0"/>
              <a:t>im Januar </a:t>
            </a:r>
            <a:r>
              <a:rPr lang="de-DE" sz="1950" b="1" dirty="0"/>
              <a:t>2014</a:t>
            </a:r>
          </a:p>
        </p:txBody>
      </p:sp>
      <p:graphicFrame>
        <p:nvGraphicFramePr>
          <p:cNvPr id="4" name="Diagramm 3"/>
          <p:cNvGraphicFramePr/>
          <p:nvPr/>
        </p:nvGraphicFramePr>
        <p:xfrm>
          <a:off x="631180" y="1675248"/>
          <a:ext cx="7861912" cy="437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060039660"/>
              </p:ext>
            </p:extLst>
          </p:nvPr>
        </p:nvGraphicFramePr>
        <p:xfrm>
          <a:off x="3512840" y="3501008"/>
          <a:ext cx="2721544" cy="2406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808348244"/>
              </p:ext>
            </p:extLst>
          </p:nvPr>
        </p:nvGraphicFramePr>
        <p:xfrm>
          <a:off x="7113240" y="3284984"/>
          <a:ext cx="3473412" cy="258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613025" y="6338537"/>
            <a:ext cx="5183188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Auswertung der Antworten von 17 Weiterbildungsdatenbanken auf Befragungen im August und Februar 2013/14 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64567" y="832425"/>
            <a:ext cx="8372181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de-DE" sz="1200" b="1" dirty="0"/>
              <a:t>Die Nutzung unserer Weiterbildungsdatenbanken über mobile Geräte hat von Juli bis Januar um 30% zugenommen. Der Umfang mobiler Nutzung war allerdings sehr unterschiedlich: während er im Januar bei einer regionalen Datenbank bei lediglich 5,3% aller Visits lag, griffen bei einer anderen schon 28% mit mobilen Geräten auf deren Seiten zu. </a:t>
            </a:r>
            <a:endParaRPr lang="en-US" sz="1200" b="1" dirty="0">
              <a:latin typeface="Verdana" panose="020B0604030504040204" pitchFamily="34" charset="0"/>
            </a:endParaRPr>
          </a:p>
        </p:txBody>
      </p:sp>
      <p:sp>
        <p:nvSpPr>
          <p:cNvPr id="3" name="Pfeil nach oben und unten 2"/>
          <p:cNvSpPr/>
          <p:nvPr/>
        </p:nvSpPr>
        <p:spPr>
          <a:xfrm>
            <a:off x="7257256" y="4581128"/>
            <a:ext cx="216024" cy="820289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oben und unten 8"/>
          <p:cNvSpPr/>
          <p:nvPr/>
        </p:nvSpPr>
        <p:spPr>
          <a:xfrm>
            <a:off x="3681132" y="4789061"/>
            <a:ext cx="216024" cy="604264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/>
          <p:cNvGrpSpPr/>
          <p:nvPr/>
        </p:nvGrpSpPr>
        <p:grpSpPr>
          <a:xfrm>
            <a:off x="8766571" y="1245349"/>
            <a:ext cx="1171380" cy="604264"/>
            <a:chOff x="8553400" y="1514541"/>
            <a:chExt cx="1171380" cy="604264"/>
          </a:xfrm>
        </p:grpSpPr>
        <p:sp>
          <p:nvSpPr>
            <p:cNvPr id="10" name="Pfeil nach oben und unten 9"/>
            <p:cNvSpPr/>
            <p:nvPr/>
          </p:nvSpPr>
          <p:spPr>
            <a:xfrm>
              <a:off x="8553400" y="1514541"/>
              <a:ext cx="216024" cy="604264"/>
            </a:xfrm>
            <a:prstGeom prst="up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716668" y="1689715"/>
              <a:ext cx="100811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50" dirty="0" smtClean="0"/>
                <a:t>= </a:t>
              </a:r>
              <a:r>
                <a:rPr lang="de-DE" sz="1050" b="1" dirty="0" smtClean="0"/>
                <a:t>Spannweite</a:t>
              </a:r>
              <a:endParaRPr lang="de-DE" sz="1050" b="1" dirty="0"/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9596438" y="214313"/>
            <a:ext cx="157162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6126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2513" y="1700213"/>
            <a:ext cx="8543925" cy="4249737"/>
          </a:xfrm>
        </p:spPr>
        <p:txBody>
          <a:bodyPr/>
          <a:lstStyle/>
          <a:p>
            <a:pPr marL="450850" indent="-450850" eaLnBrk="1" hangingPunct="1">
              <a:lnSpc>
                <a:spcPct val="110000"/>
              </a:lnSpc>
            </a:pPr>
            <a:r>
              <a:rPr lang="de-DE" b="1" dirty="0" smtClean="0"/>
              <a:t>Start ab 20.1., Ende 28.2.., 6 Wochen Laufzeit</a:t>
            </a:r>
          </a:p>
          <a:p>
            <a:pPr marL="450850" indent="-450850" eaLnBrk="1" hangingPunct="1">
              <a:lnSpc>
                <a:spcPct val="110000"/>
              </a:lnSpc>
            </a:pPr>
            <a:r>
              <a:rPr lang="de-DE" b="1" dirty="0" smtClean="0"/>
              <a:t>Geschaltet auf den Homepages von 41 Weiterbildungsdatenbanken</a:t>
            </a:r>
          </a:p>
          <a:p>
            <a:pPr marL="450850" indent="-450850" eaLnBrk="1" hangingPunct="1">
              <a:lnSpc>
                <a:spcPct val="110000"/>
              </a:lnSpc>
            </a:pPr>
            <a:r>
              <a:rPr lang="de-DE" b="1" dirty="0" smtClean="0"/>
              <a:t>1.903 Teilnehmende, davon 1.720 auswertbar*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052513" y="304800"/>
            <a:ext cx="8110537" cy="1323975"/>
          </a:xfrm>
        </p:spPr>
        <p:txBody>
          <a:bodyPr/>
          <a:lstStyle/>
          <a:p>
            <a:pPr algn="l" eaLnBrk="1" hangingPunct="1"/>
            <a:r>
              <a:rPr lang="de-DE" sz="4000" dirty="0" smtClean="0"/>
              <a:t>Online-Umfrage 2014: </a:t>
            </a:r>
            <a:br>
              <a:rPr lang="de-DE" sz="4000" dirty="0" smtClean="0"/>
            </a:br>
            <a:r>
              <a:rPr lang="de-DE" sz="4000" dirty="0" smtClean="0"/>
              <a:t>Die Datenbasis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9632950" y="115888"/>
            <a:ext cx="157163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504728" y="6309320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*mindestens die ersten beiden Fragen beantwortet</a:t>
            </a:r>
            <a:endParaRPr lang="de-DE" sz="11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20" y="469838"/>
            <a:ext cx="5057775" cy="6210300"/>
          </a:xfrm>
          <a:prstGeom prst="rect">
            <a:avLst/>
          </a:prstGeom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09675" y="115888"/>
            <a:ext cx="8267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b="1" dirty="0" smtClean="0"/>
              <a:t>Regionale Herkunft der Umfrage-Teilnehmenden 2014</a:t>
            </a:r>
            <a:endParaRPr lang="de-DE" sz="1800" b="1" dirty="0"/>
          </a:p>
        </p:txBody>
      </p:sp>
      <p:sp>
        <p:nvSpPr>
          <p:cNvPr id="171012" name="AutoShape 4"/>
          <p:cNvSpPr>
            <a:spLocks noChangeArrowheads="1"/>
          </p:cNvSpPr>
          <p:nvPr/>
        </p:nvSpPr>
        <p:spPr bwMode="auto">
          <a:xfrm>
            <a:off x="9642475" y="115888"/>
            <a:ext cx="157163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2792760" y="6590009"/>
            <a:ext cx="4835525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25582"/>
      </p:ext>
    </p:extLst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65250" y="115888"/>
            <a:ext cx="83470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Anteile verschiedener Nutzergruppen von Weiterbildungsdatenbanken </a:t>
            </a:r>
            <a:r>
              <a:rPr lang="de-DE" sz="2000" b="1" dirty="0" smtClean="0"/>
              <a:t>2014 </a:t>
            </a:r>
            <a:r>
              <a:rPr lang="de-DE" sz="2000" b="1" dirty="0"/>
              <a:t>(N = </a:t>
            </a:r>
            <a:r>
              <a:rPr lang="de-DE" sz="2000" b="1" dirty="0" smtClean="0"/>
              <a:t>1.655)</a:t>
            </a:r>
            <a:endParaRPr lang="de-DE" sz="2000" b="1" dirty="0"/>
          </a:p>
        </p:txBody>
      </p:sp>
      <p:graphicFrame>
        <p:nvGraphicFramePr>
          <p:cNvPr id="184323" name="Object 3"/>
          <p:cNvGraphicFramePr>
            <a:graphicFrameLocks noGrp="1" noChangeAspect="1"/>
          </p:cNvGraphicFramePr>
          <p:nvPr>
            <p:ph/>
            <p:extLst/>
          </p:nvPr>
        </p:nvGraphicFramePr>
        <p:xfrm>
          <a:off x="847725" y="1123950"/>
          <a:ext cx="8564563" cy="507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5" name="Diagramm" r:id="rId4" imgW="6943767" imgH="4114800" progId="MSGraph.Chart.8">
                  <p:embed followColorScheme="full"/>
                </p:oleObj>
              </mc:Choice>
              <mc:Fallback>
                <p:oleObj name="Diagramm" r:id="rId4" imgW="6943767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123950"/>
                        <a:ext cx="8564563" cy="507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9555163" y="115888"/>
            <a:ext cx="157162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2613025" y="6415088"/>
            <a:ext cx="51831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797404"/>
      </p:ext>
    </p:extLst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23" grpId="0" 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65250" y="115888"/>
            <a:ext cx="8347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000" b="1" dirty="0"/>
              <a:t>Anteile verschiedener Nutzergruppen von Weiterbildungsdatenbanken </a:t>
            </a:r>
            <a:r>
              <a:rPr lang="de-DE" sz="2000" b="1" dirty="0" smtClean="0"/>
              <a:t>2010 bis 2014 </a:t>
            </a:r>
            <a:r>
              <a:rPr lang="de-DE" sz="2000" b="1" dirty="0"/>
              <a:t>(N = </a:t>
            </a:r>
            <a:r>
              <a:rPr lang="de-DE" sz="2000" b="1" dirty="0" smtClean="0"/>
              <a:t>Variabel, ab 2012 geänderte Fragestellung)</a:t>
            </a:r>
            <a:endParaRPr lang="de-DE" sz="2000" b="1" dirty="0"/>
          </a:p>
        </p:txBody>
      </p:sp>
      <p:graphicFrame>
        <p:nvGraphicFramePr>
          <p:cNvPr id="18432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71733234"/>
              </p:ext>
            </p:extLst>
          </p:nvPr>
        </p:nvGraphicFramePr>
        <p:xfrm>
          <a:off x="847725" y="1123950"/>
          <a:ext cx="8564563" cy="507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9" name="Diagramm" r:id="rId4" imgW="6943767" imgH="4114800" progId="MSGraph.Chart.8">
                  <p:embed followColorScheme="full"/>
                </p:oleObj>
              </mc:Choice>
              <mc:Fallback>
                <p:oleObj name="Diagramm" r:id="rId4" imgW="6943767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123950"/>
                        <a:ext cx="8564563" cy="507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9555163" y="115888"/>
            <a:ext cx="157162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2613025" y="6415088"/>
            <a:ext cx="51831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2010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-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49831"/>
      </p:ext>
    </p:extLst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23" grpId="0" 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09675" y="115888"/>
            <a:ext cx="8267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b="1" dirty="0"/>
              <a:t>Geschlecht </a:t>
            </a:r>
            <a:r>
              <a:rPr lang="de-DE" sz="2400" dirty="0"/>
              <a:t>der Nutzerinnen und Nutzer von </a:t>
            </a:r>
            <a:br>
              <a:rPr lang="de-DE" sz="2400" dirty="0"/>
            </a:br>
            <a:r>
              <a:rPr lang="de-DE" sz="2400" dirty="0"/>
              <a:t>Weiterbildungsdatenbanken </a:t>
            </a:r>
            <a:r>
              <a:rPr lang="de-DE" sz="1800" dirty="0"/>
              <a:t>(in %, </a:t>
            </a:r>
            <a:r>
              <a:rPr lang="de-DE" sz="1800" dirty="0" smtClean="0"/>
              <a:t>N=1.159 </a:t>
            </a:r>
            <a:r>
              <a:rPr lang="de-DE" sz="1800" dirty="0"/>
              <a:t>- 1.697)</a:t>
            </a:r>
            <a:endParaRPr lang="de-DE" sz="1800" b="1" dirty="0"/>
          </a:p>
        </p:txBody>
      </p:sp>
      <p:graphicFrame>
        <p:nvGraphicFramePr>
          <p:cNvPr id="1536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48930989"/>
              </p:ext>
            </p:extLst>
          </p:nvPr>
        </p:nvGraphicFramePr>
        <p:xfrm>
          <a:off x="155575" y="785813"/>
          <a:ext cx="8821738" cy="545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Diagramm" r:id="rId4" imgW="7829533" imgH="5505570" progId="MSGraph.Chart.8">
                  <p:embed followColorScheme="full"/>
                </p:oleObj>
              </mc:Choice>
              <mc:Fallback>
                <p:oleObj name="Diagramm" r:id="rId4" imgW="7829533" imgH="550557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785813"/>
                        <a:ext cx="8821738" cy="545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2" name="AutoShape 4"/>
          <p:cNvSpPr>
            <a:spLocks noChangeArrowheads="1"/>
          </p:cNvSpPr>
          <p:nvPr/>
        </p:nvSpPr>
        <p:spPr bwMode="auto">
          <a:xfrm>
            <a:off x="9642475" y="115888"/>
            <a:ext cx="157163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05300" y="1989138"/>
            <a:ext cx="1560513" cy="2401887"/>
            <a:chOff x="1972" y="1162"/>
            <a:chExt cx="908" cy="1513"/>
          </a:xfrm>
        </p:grpSpPr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1972" y="2387"/>
              <a:ext cx="8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sz="2400"/>
                <a:t>Männer</a:t>
              </a:r>
            </a:p>
          </p:txBody>
        </p:sp>
        <p:sp>
          <p:nvSpPr>
            <p:cNvPr id="15369" name="Text Box 7"/>
            <p:cNvSpPr txBox="1">
              <a:spLocks noChangeArrowheads="1"/>
            </p:cNvSpPr>
            <p:nvPr/>
          </p:nvSpPr>
          <p:spPr bwMode="auto">
            <a:xfrm>
              <a:off x="1973" y="1162"/>
              <a:ext cx="9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sz="2400"/>
                <a:t>Frauen</a:t>
              </a:r>
            </a:p>
          </p:txBody>
        </p:sp>
      </p:grp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8265367" y="1628775"/>
            <a:ext cx="167111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 b="1" dirty="0"/>
              <a:t>Ü</a:t>
            </a:r>
            <a:r>
              <a:rPr lang="de-DE" sz="1800" b="1" dirty="0" smtClean="0"/>
              <a:t>berwiegend Frauen nutzen Weiterbildungsdatenbanken bzw. nehmen an der Umfrage teil.</a:t>
            </a:r>
            <a:endParaRPr lang="de-DE" sz="1800" b="1" dirty="0"/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2925763" y="6090887"/>
            <a:ext cx="483552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2010 -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advTm="3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30300" y="115888"/>
            <a:ext cx="8347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2400" b="1" dirty="0"/>
              <a:t>Schulabschluss </a:t>
            </a:r>
            <a:r>
              <a:rPr lang="de-DE" sz="2400" dirty="0"/>
              <a:t>der Nutzerinnen und Nutzer von </a:t>
            </a:r>
            <a:br>
              <a:rPr lang="de-DE" sz="2400" dirty="0"/>
            </a:br>
            <a:r>
              <a:rPr lang="de-DE" sz="2400" dirty="0"/>
              <a:t>Weiterbildungsdatenbanken </a:t>
            </a:r>
            <a:r>
              <a:rPr lang="de-DE" sz="1800" dirty="0"/>
              <a:t>(in %, N= </a:t>
            </a:r>
            <a:r>
              <a:rPr lang="de-DE" sz="1800" dirty="0" smtClean="0"/>
              <a:t>1.159 </a:t>
            </a:r>
            <a:r>
              <a:rPr lang="de-DE" sz="1800" dirty="0"/>
              <a:t>bzw. </a:t>
            </a:r>
            <a:r>
              <a:rPr lang="de-DE" sz="1800" dirty="0" smtClean="0"/>
              <a:t>1.198)</a:t>
            </a:r>
            <a:endParaRPr lang="de-DE" sz="1800" b="1" dirty="0"/>
          </a:p>
        </p:txBody>
      </p:sp>
      <p:graphicFrame>
        <p:nvGraphicFramePr>
          <p:cNvPr id="174083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902010152"/>
              </p:ext>
            </p:extLst>
          </p:nvPr>
        </p:nvGraphicFramePr>
        <p:xfrm>
          <a:off x="0" y="549275"/>
          <a:ext cx="9944100" cy="573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Diagramm" r:id="rId4" imgW="8486767" imgH="5505570" progId="MSGraph.Chart.8">
                  <p:embed followColorScheme="full"/>
                </p:oleObj>
              </mc:Choice>
              <mc:Fallback>
                <p:oleObj name="Diagramm" r:id="rId4" imgW="8486767" imgH="550557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9275"/>
                        <a:ext cx="9944100" cy="573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4" name="AutoShape 4"/>
          <p:cNvSpPr>
            <a:spLocks noChangeArrowheads="1"/>
          </p:cNvSpPr>
          <p:nvPr/>
        </p:nvSpPr>
        <p:spPr bwMode="auto">
          <a:xfrm>
            <a:off x="9632950" y="115888"/>
            <a:ext cx="157163" cy="1444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1130300" y="2420938"/>
            <a:ext cx="3241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/>
              <a:t>Sehr wenige Hauptschüler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4881563" y="2420938"/>
            <a:ext cx="425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sz="1800"/>
              <a:t>Überdurchschnittlich viele Abiturienten</a:t>
            </a:r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2925763" y="6091238"/>
            <a:ext cx="483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Quelle: IWWB, Onlinebefragungen zur Nutzung von WBDBs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2013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u.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2014,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Eigene Rechnung nach Statistisches Jahrbuch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2013, </a:t>
            </a:r>
            <a:r>
              <a:rPr lang="de-DE" sz="1000" dirty="0">
                <a:solidFill>
                  <a:srgbClr val="333333"/>
                </a:solidFill>
                <a:latin typeface="Verdana" panose="020B0604030504040204" pitchFamily="34" charset="0"/>
              </a:rPr>
              <a:t>S. </a:t>
            </a:r>
            <a:r>
              <a:rPr lang="de-DE" sz="1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76</a:t>
            </a:r>
            <a:endParaRPr lang="en-US" sz="1000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advTm="3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/>
      <p:bldP spid="174089" grpId="0"/>
    </p:bldLst>
  </p:timing>
</p:sld>
</file>

<file path=ppt/theme/theme1.xml><?xml version="1.0" encoding="utf-8"?>
<a:theme xmlns:a="http://schemas.openxmlformats.org/drawingml/2006/main" name="Handout Infoquellen E-Learning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Handout Infoquellen E-Learning</Template>
  <TotalTime>0</TotalTime>
  <Words>1818</Words>
  <Application>Microsoft Office PowerPoint</Application>
  <PresentationFormat>A4-Papier (210x297 mm)</PresentationFormat>
  <Paragraphs>201</Paragraphs>
  <Slides>28</Slides>
  <Notes>27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Verdana</vt:lpstr>
      <vt:lpstr>Handout Infoquellen E-Learning</vt:lpstr>
      <vt:lpstr>Diagramm</vt:lpstr>
      <vt:lpstr>PowerPoint-Präsentation</vt:lpstr>
      <vt:lpstr>PowerPoint-Präsentation</vt:lpstr>
      <vt:lpstr>Visits von Weiterbildungsdaten durch Benutzer mit mobilen Geräten im Juli 2013 und im Januar 2014</vt:lpstr>
      <vt:lpstr>Online-Umfrage 2014:  Die Datenbasis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Die höchsten Ausgaben für eine Weiterbildung innerhalb der letzten 12 Monaten (€) bei: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Plum</dc:creator>
  <cp:lastModifiedBy>Wolfgang Plum</cp:lastModifiedBy>
  <cp:revision>189</cp:revision>
  <cp:lastPrinted>2011-02-14T08:16:59Z</cp:lastPrinted>
  <dcterms:created xsi:type="dcterms:W3CDTF">2011-03-08T15:20:53Z</dcterms:created>
  <dcterms:modified xsi:type="dcterms:W3CDTF">2014-03-17T10:43:13Z</dcterms:modified>
</cp:coreProperties>
</file>